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0" r:id="rId2"/>
    <p:sldId id="302" r:id="rId3"/>
    <p:sldId id="303" r:id="rId4"/>
    <p:sldId id="275" r:id="rId5"/>
    <p:sldId id="274" r:id="rId6"/>
    <p:sldId id="265" r:id="rId7"/>
    <p:sldId id="268" r:id="rId8"/>
    <p:sldId id="269" r:id="rId9"/>
    <p:sldId id="270" r:id="rId10"/>
    <p:sldId id="271" r:id="rId11"/>
    <p:sldId id="272" r:id="rId12"/>
    <p:sldId id="273" r:id="rId13"/>
    <p:sldId id="276" r:id="rId14"/>
    <p:sldId id="293" r:id="rId15"/>
    <p:sldId id="294" r:id="rId16"/>
    <p:sldId id="278" r:id="rId17"/>
    <p:sldId id="279" r:id="rId18"/>
    <p:sldId id="280" r:id="rId19"/>
    <p:sldId id="281" r:id="rId20"/>
    <p:sldId id="295" r:id="rId21"/>
    <p:sldId id="282" r:id="rId22"/>
    <p:sldId id="283" r:id="rId23"/>
    <p:sldId id="284" r:id="rId24"/>
    <p:sldId id="297" r:id="rId25"/>
    <p:sldId id="285" r:id="rId26"/>
    <p:sldId id="286" r:id="rId27"/>
    <p:sldId id="287" r:id="rId28"/>
    <p:sldId id="288" r:id="rId29"/>
    <p:sldId id="289" r:id="rId30"/>
    <p:sldId id="290" r:id="rId31"/>
    <p:sldId id="291" r:id="rId32"/>
    <p:sldId id="292" r:id="rId33"/>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C15"/>
  </p:clrMru>
</p:presentationPr>
</file>

<file path=ppt/tableStyles.xml><?xml version="1.0" encoding="utf-8"?>
<a:tblStyleLst xmlns:a="http://schemas.openxmlformats.org/drawingml/2006/main" def="{5C22544A-7EE6-4342-B048-85BDC9FD1C3A}">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3FE9B-153F-4327-AED3-148A08C9D234}" type="doc">
      <dgm:prSet loTypeId="urn:microsoft.com/office/officeart/2005/8/layout/chevron2" loCatId="list" qsTypeId="urn:microsoft.com/office/officeart/2005/8/quickstyle/3d9" qsCatId="3D" csTypeId="urn:microsoft.com/office/officeart/2005/8/colors/accent1_2" csCatId="accent1" phldr="1"/>
      <dgm:spPr/>
      <dgm:t>
        <a:bodyPr/>
        <a:lstStyle/>
        <a:p>
          <a:endParaRPr lang="es-ES"/>
        </a:p>
      </dgm:t>
    </dgm:pt>
    <dgm:pt modelId="{02888B3D-B4F4-43D4-A1CA-6F416DBB5654}">
      <dgm:prSet phldrT="[Texto]"/>
      <dgm:spPr/>
      <dgm:t>
        <a:bodyPr/>
        <a:lstStyle/>
        <a:p>
          <a:pPr algn="ctr"/>
          <a:r>
            <a:rPr lang="es-VE" b="1" dirty="0" smtClean="0">
              <a:effectLst>
                <a:outerShdw blurRad="38100" dist="38100" dir="2700000" algn="tl">
                  <a:srgbClr val="000000">
                    <a:alpha val="43137"/>
                  </a:srgbClr>
                </a:outerShdw>
              </a:effectLst>
            </a:rPr>
            <a:t>OBJETIVO GENERAL</a:t>
          </a:r>
          <a:endParaRPr lang="es-ES" b="1" dirty="0">
            <a:effectLst>
              <a:outerShdw blurRad="38100" dist="38100" dir="2700000" algn="tl">
                <a:srgbClr val="000000">
                  <a:alpha val="43137"/>
                </a:srgbClr>
              </a:outerShdw>
            </a:effectLst>
          </a:endParaRPr>
        </a:p>
      </dgm:t>
    </dgm:pt>
    <dgm:pt modelId="{7BF74813-8176-4535-ABB1-66CDA0251D2E}" type="parTrans" cxnId="{F7709AF2-BE20-41FA-8332-EAC975A2EED2}">
      <dgm:prSet/>
      <dgm:spPr/>
      <dgm:t>
        <a:bodyPr/>
        <a:lstStyle/>
        <a:p>
          <a:endParaRPr lang="es-ES"/>
        </a:p>
      </dgm:t>
    </dgm:pt>
    <dgm:pt modelId="{5F56BB6C-624D-44B0-AE72-9179EA6B1B55}" type="sibTrans" cxnId="{F7709AF2-BE20-41FA-8332-EAC975A2EED2}">
      <dgm:prSet/>
      <dgm:spPr/>
      <dgm:t>
        <a:bodyPr/>
        <a:lstStyle/>
        <a:p>
          <a:endParaRPr lang="es-ES"/>
        </a:p>
      </dgm:t>
    </dgm:pt>
    <dgm:pt modelId="{2EAED83C-5C57-454A-A1E2-2E23475D9E8A}">
      <dgm:prSet phldrT="[Texto]" custT="1">
        <dgm:style>
          <a:lnRef idx="2">
            <a:schemeClr val="accent1"/>
          </a:lnRef>
          <a:fillRef idx="1">
            <a:schemeClr val="lt1"/>
          </a:fillRef>
          <a:effectRef idx="0">
            <a:schemeClr val="accent1"/>
          </a:effectRef>
          <a:fontRef idx="minor">
            <a:schemeClr val="dk1"/>
          </a:fontRef>
        </dgm:style>
      </dgm:prSet>
      <dgm:spPr>
        <a:solidFill>
          <a:schemeClr val="tx1"/>
        </a:solidFill>
      </dgm:spPr>
      <dgm:t>
        <a:bodyPr/>
        <a:lstStyle/>
        <a:p>
          <a:r>
            <a:rPr lang="es-ES" sz="2600" b="1" dirty="0" smtClean="0">
              <a:solidFill>
                <a:srgbClr val="FFBC15"/>
              </a:solidFill>
              <a:effectLst/>
            </a:rPr>
            <a:t>Caracterizar  la  postura en los segmentos A y B de las trabajadoras del área de las Noyas del Departamento de Empaque de Laboratorios Vargas S.A.</a:t>
          </a:r>
          <a:endParaRPr lang="es-ES" sz="2600" b="1" dirty="0">
            <a:solidFill>
              <a:srgbClr val="FFBC15"/>
            </a:solidFill>
            <a:effectLst/>
          </a:endParaRPr>
        </a:p>
      </dgm:t>
    </dgm:pt>
    <dgm:pt modelId="{4E3A98EE-2344-474E-9A09-733F202E912E}" type="parTrans" cxnId="{8D772303-1D0D-429A-9621-7566D5D67A2B}">
      <dgm:prSet/>
      <dgm:spPr/>
      <dgm:t>
        <a:bodyPr/>
        <a:lstStyle/>
        <a:p>
          <a:endParaRPr lang="es-ES"/>
        </a:p>
      </dgm:t>
    </dgm:pt>
    <dgm:pt modelId="{6630155B-5A97-4933-96AB-BA88326C46FB}" type="sibTrans" cxnId="{8D772303-1D0D-429A-9621-7566D5D67A2B}">
      <dgm:prSet/>
      <dgm:spPr/>
      <dgm:t>
        <a:bodyPr/>
        <a:lstStyle/>
        <a:p>
          <a:endParaRPr lang="es-ES"/>
        </a:p>
      </dgm:t>
    </dgm:pt>
    <dgm:pt modelId="{9419F11A-C60A-41DF-80D8-579613161009}" type="pres">
      <dgm:prSet presAssocID="{3973FE9B-153F-4327-AED3-148A08C9D234}" presName="linearFlow" presStyleCnt="0">
        <dgm:presLayoutVars>
          <dgm:dir/>
          <dgm:animLvl val="lvl"/>
          <dgm:resizeHandles val="exact"/>
        </dgm:presLayoutVars>
      </dgm:prSet>
      <dgm:spPr/>
      <dgm:t>
        <a:bodyPr/>
        <a:lstStyle/>
        <a:p>
          <a:endParaRPr lang="es-VE"/>
        </a:p>
      </dgm:t>
    </dgm:pt>
    <dgm:pt modelId="{B9CFE048-0376-4AF5-BD18-088F32207551}" type="pres">
      <dgm:prSet presAssocID="{02888B3D-B4F4-43D4-A1CA-6F416DBB5654}" presName="composite" presStyleCnt="0"/>
      <dgm:spPr/>
    </dgm:pt>
    <dgm:pt modelId="{F2A31B07-FB61-4F8E-B6F8-1E380BE139F1}" type="pres">
      <dgm:prSet presAssocID="{02888B3D-B4F4-43D4-A1CA-6F416DBB5654}" presName="parentText" presStyleLbl="alignNode1" presStyleIdx="0" presStyleCnt="1">
        <dgm:presLayoutVars>
          <dgm:chMax val="1"/>
          <dgm:bulletEnabled val="1"/>
        </dgm:presLayoutVars>
      </dgm:prSet>
      <dgm:spPr/>
      <dgm:t>
        <a:bodyPr/>
        <a:lstStyle/>
        <a:p>
          <a:endParaRPr lang="es-VE"/>
        </a:p>
      </dgm:t>
    </dgm:pt>
    <dgm:pt modelId="{F23B125B-21EB-4FDB-968C-6A3EAFEE901F}" type="pres">
      <dgm:prSet presAssocID="{02888B3D-B4F4-43D4-A1CA-6F416DBB5654}" presName="descendantText" presStyleLbl="alignAcc1" presStyleIdx="0" presStyleCnt="1">
        <dgm:presLayoutVars>
          <dgm:bulletEnabled val="1"/>
        </dgm:presLayoutVars>
      </dgm:prSet>
      <dgm:spPr/>
      <dgm:t>
        <a:bodyPr/>
        <a:lstStyle/>
        <a:p>
          <a:endParaRPr lang="es-ES"/>
        </a:p>
      </dgm:t>
    </dgm:pt>
  </dgm:ptLst>
  <dgm:cxnLst>
    <dgm:cxn modelId="{F15EDAC6-CD38-432D-A19B-B823CD8F9216}" type="presOf" srcId="{2EAED83C-5C57-454A-A1E2-2E23475D9E8A}" destId="{F23B125B-21EB-4FDB-968C-6A3EAFEE901F}" srcOrd="0" destOrd="0" presId="urn:microsoft.com/office/officeart/2005/8/layout/chevron2"/>
    <dgm:cxn modelId="{5D033297-4846-4BCC-9D42-85452F6E8BD7}" type="presOf" srcId="{3973FE9B-153F-4327-AED3-148A08C9D234}" destId="{9419F11A-C60A-41DF-80D8-579613161009}" srcOrd="0" destOrd="0" presId="urn:microsoft.com/office/officeart/2005/8/layout/chevron2"/>
    <dgm:cxn modelId="{8D772303-1D0D-429A-9621-7566D5D67A2B}" srcId="{02888B3D-B4F4-43D4-A1CA-6F416DBB5654}" destId="{2EAED83C-5C57-454A-A1E2-2E23475D9E8A}" srcOrd="0" destOrd="0" parTransId="{4E3A98EE-2344-474E-9A09-733F202E912E}" sibTransId="{6630155B-5A97-4933-96AB-BA88326C46FB}"/>
    <dgm:cxn modelId="{FDE966B5-2DBD-45C7-B264-08CDCBEDF3B6}" type="presOf" srcId="{02888B3D-B4F4-43D4-A1CA-6F416DBB5654}" destId="{F2A31B07-FB61-4F8E-B6F8-1E380BE139F1}" srcOrd="0" destOrd="0" presId="urn:microsoft.com/office/officeart/2005/8/layout/chevron2"/>
    <dgm:cxn modelId="{F7709AF2-BE20-41FA-8332-EAC975A2EED2}" srcId="{3973FE9B-153F-4327-AED3-148A08C9D234}" destId="{02888B3D-B4F4-43D4-A1CA-6F416DBB5654}" srcOrd="0" destOrd="0" parTransId="{7BF74813-8176-4535-ABB1-66CDA0251D2E}" sibTransId="{5F56BB6C-624D-44B0-AE72-9179EA6B1B55}"/>
    <dgm:cxn modelId="{9478A9B9-D47D-40C4-B338-FE715A7FF20D}" type="presParOf" srcId="{9419F11A-C60A-41DF-80D8-579613161009}" destId="{B9CFE048-0376-4AF5-BD18-088F32207551}" srcOrd="0" destOrd="0" presId="urn:microsoft.com/office/officeart/2005/8/layout/chevron2"/>
    <dgm:cxn modelId="{2B2AC3DF-8AB3-4D8D-B028-E8FF4E4CFABD}" type="presParOf" srcId="{B9CFE048-0376-4AF5-BD18-088F32207551}" destId="{F2A31B07-FB61-4F8E-B6F8-1E380BE139F1}" srcOrd="0" destOrd="0" presId="urn:microsoft.com/office/officeart/2005/8/layout/chevron2"/>
    <dgm:cxn modelId="{FCBF3AED-9B51-4CFB-BC93-9414276A9CDB}" type="presParOf" srcId="{B9CFE048-0376-4AF5-BD18-088F32207551}" destId="{F23B125B-21EB-4FDB-968C-6A3EAFEE901F}"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3973FE9B-153F-4327-AED3-148A08C9D234}" type="doc">
      <dgm:prSet loTypeId="urn:microsoft.com/office/officeart/2005/8/layout/chevron2" loCatId="list" qsTypeId="urn:microsoft.com/office/officeart/2005/8/quickstyle/3d9" qsCatId="3D" csTypeId="urn:microsoft.com/office/officeart/2005/8/colors/accent1_2" csCatId="accent1" phldr="1"/>
      <dgm:spPr/>
      <dgm:t>
        <a:bodyPr/>
        <a:lstStyle/>
        <a:p>
          <a:endParaRPr lang="es-ES"/>
        </a:p>
      </dgm:t>
    </dgm:pt>
    <dgm:pt modelId="{02888B3D-B4F4-43D4-A1CA-6F416DBB5654}">
      <dgm:prSet phldrT="[Texto]" custT="1"/>
      <dgm:spPr/>
      <dgm:t>
        <a:bodyPr/>
        <a:lstStyle/>
        <a:p>
          <a:pPr algn="ctr"/>
          <a:r>
            <a:rPr lang="es-VE" sz="2000" b="1" dirty="0" smtClean="0">
              <a:effectLst>
                <a:outerShdw blurRad="38100" dist="38100" dir="2700000" algn="tl">
                  <a:srgbClr val="000000">
                    <a:alpha val="43137"/>
                  </a:srgbClr>
                </a:outerShdw>
              </a:effectLst>
            </a:rPr>
            <a:t>OBJETIVO ESPECIFICO</a:t>
          </a:r>
          <a:endParaRPr lang="es-ES" sz="2000" b="1" dirty="0">
            <a:effectLst>
              <a:outerShdw blurRad="38100" dist="38100" dir="2700000" algn="tl">
                <a:srgbClr val="000000">
                  <a:alpha val="43137"/>
                </a:srgbClr>
              </a:outerShdw>
            </a:effectLst>
          </a:endParaRPr>
        </a:p>
      </dgm:t>
    </dgm:pt>
    <dgm:pt modelId="{7BF74813-8176-4535-ABB1-66CDA0251D2E}" type="parTrans" cxnId="{F7709AF2-BE20-41FA-8332-EAC975A2EED2}">
      <dgm:prSet/>
      <dgm:spPr/>
      <dgm:t>
        <a:bodyPr/>
        <a:lstStyle/>
        <a:p>
          <a:endParaRPr lang="es-ES" sz="1400"/>
        </a:p>
      </dgm:t>
    </dgm:pt>
    <dgm:pt modelId="{5F56BB6C-624D-44B0-AE72-9179EA6B1B55}" type="sibTrans" cxnId="{F7709AF2-BE20-41FA-8332-EAC975A2EED2}">
      <dgm:prSet/>
      <dgm:spPr/>
      <dgm:t>
        <a:bodyPr/>
        <a:lstStyle/>
        <a:p>
          <a:endParaRPr lang="es-ES" sz="1400"/>
        </a:p>
      </dgm:t>
    </dgm:pt>
    <dgm:pt modelId="{2EAED83C-5C57-454A-A1E2-2E23475D9E8A}">
      <dgm:prSet phldrT="[Texto]" custT="1">
        <dgm:style>
          <a:lnRef idx="2">
            <a:schemeClr val="accent1"/>
          </a:lnRef>
          <a:fillRef idx="1">
            <a:schemeClr val="lt1"/>
          </a:fillRef>
          <a:effectRef idx="0">
            <a:schemeClr val="accent1"/>
          </a:effectRef>
          <a:fontRef idx="minor">
            <a:schemeClr val="dk1"/>
          </a:fontRef>
        </dgm:style>
      </dgm:prSet>
      <dgm:spPr>
        <a:solidFill>
          <a:schemeClr val="tx1"/>
        </a:solidFill>
      </dgm:spPr>
      <dgm:t>
        <a:bodyPr/>
        <a:lstStyle/>
        <a:p>
          <a:pPr algn="just"/>
          <a:r>
            <a:rPr lang="es-ES" sz="2000" b="0" dirty="0" smtClean="0">
              <a:solidFill>
                <a:srgbClr val="FFBC15"/>
              </a:solidFill>
            </a:rPr>
            <a:t>Identificar la postura </a:t>
          </a:r>
          <a:r>
            <a:rPr lang="es-ES" sz="2000" b="0" i="0" dirty="0" smtClean="0">
              <a:solidFill>
                <a:srgbClr val="FFBC15"/>
              </a:solidFill>
            </a:rPr>
            <a:t>de </a:t>
          </a:r>
          <a:r>
            <a:rPr lang="es-ES" sz="2000" b="1" i="1" dirty="0" smtClean="0">
              <a:solidFill>
                <a:srgbClr val="FFBC15"/>
              </a:solidFill>
            </a:rPr>
            <a:t>tronco, cuello y piernas </a:t>
          </a:r>
          <a:r>
            <a:rPr lang="es-ES" sz="2000" b="0" dirty="0" smtClean="0">
              <a:solidFill>
                <a:srgbClr val="FFBC15"/>
              </a:solidFill>
            </a:rPr>
            <a:t>de las trabajadoras del área de las Noyas del Departamento de Empaque de Laboratorios Vargas S.A.</a:t>
          </a:r>
          <a:endParaRPr lang="es-ES" sz="2000" b="0" dirty="0">
            <a:solidFill>
              <a:srgbClr val="FFBC15"/>
            </a:solidFill>
            <a:effectLst/>
          </a:endParaRPr>
        </a:p>
      </dgm:t>
    </dgm:pt>
    <dgm:pt modelId="{4E3A98EE-2344-474E-9A09-733F202E912E}" type="parTrans" cxnId="{8D772303-1D0D-429A-9621-7566D5D67A2B}">
      <dgm:prSet/>
      <dgm:spPr/>
      <dgm:t>
        <a:bodyPr/>
        <a:lstStyle/>
        <a:p>
          <a:endParaRPr lang="es-ES" sz="1400"/>
        </a:p>
      </dgm:t>
    </dgm:pt>
    <dgm:pt modelId="{6630155B-5A97-4933-96AB-BA88326C46FB}" type="sibTrans" cxnId="{8D772303-1D0D-429A-9621-7566D5D67A2B}">
      <dgm:prSet/>
      <dgm:spPr/>
      <dgm:t>
        <a:bodyPr/>
        <a:lstStyle/>
        <a:p>
          <a:endParaRPr lang="es-ES" sz="1400"/>
        </a:p>
      </dgm:t>
    </dgm:pt>
    <dgm:pt modelId="{9419F11A-C60A-41DF-80D8-579613161009}" type="pres">
      <dgm:prSet presAssocID="{3973FE9B-153F-4327-AED3-148A08C9D234}" presName="linearFlow" presStyleCnt="0">
        <dgm:presLayoutVars>
          <dgm:dir/>
          <dgm:animLvl val="lvl"/>
          <dgm:resizeHandles val="exact"/>
        </dgm:presLayoutVars>
      </dgm:prSet>
      <dgm:spPr/>
      <dgm:t>
        <a:bodyPr/>
        <a:lstStyle/>
        <a:p>
          <a:endParaRPr lang="es-VE"/>
        </a:p>
      </dgm:t>
    </dgm:pt>
    <dgm:pt modelId="{B9CFE048-0376-4AF5-BD18-088F32207551}" type="pres">
      <dgm:prSet presAssocID="{02888B3D-B4F4-43D4-A1CA-6F416DBB5654}" presName="composite" presStyleCnt="0"/>
      <dgm:spPr/>
    </dgm:pt>
    <dgm:pt modelId="{F2A31B07-FB61-4F8E-B6F8-1E380BE139F1}" type="pres">
      <dgm:prSet presAssocID="{02888B3D-B4F4-43D4-A1CA-6F416DBB5654}" presName="parentText" presStyleLbl="alignNode1" presStyleIdx="0" presStyleCnt="1">
        <dgm:presLayoutVars>
          <dgm:chMax val="1"/>
          <dgm:bulletEnabled val="1"/>
        </dgm:presLayoutVars>
      </dgm:prSet>
      <dgm:spPr/>
      <dgm:t>
        <a:bodyPr/>
        <a:lstStyle/>
        <a:p>
          <a:endParaRPr lang="es-VE"/>
        </a:p>
      </dgm:t>
    </dgm:pt>
    <dgm:pt modelId="{F23B125B-21EB-4FDB-968C-6A3EAFEE901F}" type="pres">
      <dgm:prSet presAssocID="{02888B3D-B4F4-43D4-A1CA-6F416DBB5654}" presName="descendantText" presStyleLbl="alignAcc1" presStyleIdx="0" presStyleCnt="1" custLinFactNeighborX="593">
        <dgm:presLayoutVars>
          <dgm:bulletEnabled val="1"/>
        </dgm:presLayoutVars>
      </dgm:prSet>
      <dgm:spPr/>
      <dgm:t>
        <a:bodyPr/>
        <a:lstStyle/>
        <a:p>
          <a:endParaRPr lang="es-ES"/>
        </a:p>
      </dgm:t>
    </dgm:pt>
  </dgm:ptLst>
  <dgm:cxnLst>
    <dgm:cxn modelId="{D920F86C-1EAA-4500-A76E-EE1362073C14}" type="presOf" srcId="{02888B3D-B4F4-43D4-A1CA-6F416DBB5654}" destId="{F2A31B07-FB61-4F8E-B6F8-1E380BE139F1}" srcOrd="0" destOrd="0" presId="urn:microsoft.com/office/officeart/2005/8/layout/chevron2"/>
    <dgm:cxn modelId="{F7709AF2-BE20-41FA-8332-EAC975A2EED2}" srcId="{3973FE9B-153F-4327-AED3-148A08C9D234}" destId="{02888B3D-B4F4-43D4-A1CA-6F416DBB5654}" srcOrd="0" destOrd="0" parTransId="{7BF74813-8176-4535-ABB1-66CDA0251D2E}" sibTransId="{5F56BB6C-624D-44B0-AE72-9179EA6B1B55}"/>
    <dgm:cxn modelId="{E4149793-EB6D-4AF7-BDDB-2F809ED170B4}" type="presOf" srcId="{2EAED83C-5C57-454A-A1E2-2E23475D9E8A}" destId="{F23B125B-21EB-4FDB-968C-6A3EAFEE901F}" srcOrd="0" destOrd="0" presId="urn:microsoft.com/office/officeart/2005/8/layout/chevron2"/>
    <dgm:cxn modelId="{8D772303-1D0D-429A-9621-7566D5D67A2B}" srcId="{02888B3D-B4F4-43D4-A1CA-6F416DBB5654}" destId="{2EAED83C-5C57-454A-A1E2-2E23475D9E8A}" srcOrd="0" destOrd="0" parTransId="{4E3A98EE-2344-474E-9A09-733F202E912E}" sibTransId="{6630155B-5A97-4933-96AB-BA88326C46FB}"/>
    <dgm:cxn modelId="{7B252FCA-6FAC-47AA-8AC5-DECF1B29638C}" type="presOf" srcId="{3973FE9B-153F-4327-AED3-148A08C9D234}" destId="{9419F11A-C60A-41DF-80D8-579613161009}" srcOrd="0" destOrd="0" presId="urn:microsoft.com/office/officeart/2005/8/layout/chevron2"/>
    <dgm:cxn modelId="{92212F83-6D59-46E3-B30B-0DC6DDE2A262}" type="presParOf" srcId="{9419F11A-C60A-41DF-80D8-579613161009}" destId="{B9CFE048-0376-4AF5-BD18-088F32207551}" srcOrd="0" destOrd="0" presId="urn:microsoft.com/office/officeart/2005/8/layout/chevron2"/>
    <dgm:cxn modelId="{489EE2EC-0E3E-4BB1-8837-7CB05167EEE8}" type="presParOf" srcId="{B9CFE048-0376-4AF5-BD18-088F32207551}" destId="{F2A31B07-FB61-4F8E-B6F8-1E380BE139F1}" srcOrd="0" destOrd="0" presId="urn:microsoft.com/office/officeart/2005/8/layout/chevron2"/>
    <dgm:cxn modelId="{791DFC6C-5738-474F-8F4F-019E8AD38547}" type="presParOf" srcId="{B9CFE048-0376-4AF5-BD18-088F32207551}" destId="{F23B125B-21EB-4FDB-968C-6A3EAFEE901F}"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3973FE9B-153F-4327-AED3-148A08C9D234}" type="doc">
      <dgm:prSet loTypeId="urn:microsoft.com/office/officeart/2005/8/layout/chevron2" loCatId="list" qsTypeId="urn:microsoft.com/office/officeart/2005/8/quickstyle/3d9" qsCatId="3D" csTypeId="urn:microsoft.com/office/officeart/2005/8/colors/accent1_2" csCatId="accent1" phldr="1"/>
      <dgm:spPr/>
      <dgm:t>
        <a:bodyPr/>
        <a:lstStyle/>
        <a:p>
          <a:endParaRPr lang="es-ES"/>
        </a:p>
      </dgm:t>
    </dgm:pt>
    <dgm:pt modelId="{02888B3D-B4F4-43D4-A1CA-6F416DBB5654}">
      <dgm:prSet phldrT="[Texto]" custT="1"/>
      <dgm:spPr/>
      <dgm:t>
        <a:bodyPr/>
        <a:lstStyle/>
        <a:p>
          <a:pPr algn="ctr"/>
          <a:r>
            <a:rPr lang="es-VE" sz="1800" b="1" dirty="0" smtClean="0">
              <a:effectLst>
                <a:outerShdw blurRad="38100" dist="38100" dir="2700000" algn="tl">
                  <a:srgbClr val="000000">
                    <a:alpha val="43137"/>
                  </a:srgbClr>
                </a:outerShdw>
              </a:effectLst>
            </a:rPr>
            <a:t>OBJETIVO ESPECIFICO</a:t>
          </a:r>
          <a:endParaRPr lang="es-ES" sz="1800" b="1" dirty="0">
            <a:effectLst>
              <a:outerShdw blurRad="38100" dist="38100" dir="2700000" algn="tl">
                <a:srgbClr val="000000">
                  <a:alpha val="43137"/>
                </a:srgbClr>
              </a:outerShdw>
            </a:effectLst>
          </a:endParaRPr>
        </a:p>
      </dgm:t>
    </dgm:pt>
    <dgm:pt modelId="{7BF74813-8176-4535-ABB1-66CDA0251D2E}" type="parTrans" cxnId="{F7709AF2-BE20-41FA-8332-EAC975A2EED2}">
      <dgm:prSet/>
      <dgm:spPr/>
      <dgm:t>
        <a:bodyPr/>
        <a:lstStyle/>
        <a:p>
          <a:endParaRPr lang="es-ES" sz="1400"/>
        </a:p>
      </dgm:t>
    </dgm:pt>
    <dgm:pt modelId="{5F56BB6C-624D-44B0-AE72-9179EA6B1B55}" type="sibTrans" cxnId="{F7709AF2-BE20-41FA-8332-EAC975A2EED2}">
      <dgm:prSet/>
      <dgm:spPr/>
      <dgm:t>
        <a:bodyPr/>
        <a:lstStyle/>
        <a:p>
          <a:endParaRPr lang="es-ES" sz="1400"/>
        </a:p>
      </dgm:t>
    </dgm:pt>
    <dgm:pt modelId="{2EAED83C-5C57-454A-A1E2-2E23475D9E8A}">
      <dgm:prSet phldrT="[Texto]" custT="1">
        <dgm:style>
          <a:lnRef idx="2">
            <a:schemeClr val="accent1"/>
          </a:lnRef>
          <a:fillRef idx="1">
            <a:schemeClr val="lt1"/>
          </a:fillRef>
          <a:effectRef idx="0">
            <a:schemeClr val="accent1"/>
          </a:effectRef>
          <a:fontRef idx="minor">
            <a:schemeClr val="dk1"/>
          </a:fontRef>
        </dgm:style>
      </dgm:prSet>
      <dgm:spPr>
        <a:solidFill>
          <a:schemeClr val="tx1"/>
        </a:solidFill>
      </dgm:spPr>
      <dgm:t>
        <a:bodyPr/>
        <a:lstStyle/>
        <a:p>
          <a:pPr algn="just"/>
          <a:r>
            <a:rPr lang="es-ES" sz="2000" b="0" dirty="0" smtClean="0">
              <a:solidFill>
                <a:srgbClr val="FFBC15"/>
              </a:solidFill>
            </a:rPr>
            <a:t>Identificar la postura de </a:t>
          </a:r>
          <a:r>
            <a:rPr lang="es-ES" sz="2000" b="1" i="1" dirty="0" smtClean="0">
              <a:solidFill>
                <a:srgbClr val="FFBC15"/>
              </a:solidFill>
            </a:rPr>
            <a:t>brazos, antebrazo y muñeca</a:t>
          </a:r>
          <a:r>
            <a:rPr lang="es-ES" sz="2000" b="0" dirty="0" smtClean="0">
              <a:solidFill>
                <a:srgbClr val="FFBC15"/>
              </a:solidFill>
            </a:rPr>
            <a:t> de las trabajadoras del área de las Noyas del Departamento de Empaque de Laboratorios Vargas S.A.</a:t>
          </a:r>
          <a:endParaRPr lang="es-ES" sz="2000" b="0" dirty="0">
            <a:solidFill>
              <a:srgbClr val="FFBC15"/>
            </a:solidFill>
            <a:effectLst/>
          </a:endParaRPr>
        </a:p>
      </dgm:t>
    </dgm:pt>
    <dgm:pt modelId="{4E3A98EE-2344-474E-9A09-733F202E912E}" type="parTrans" cxnId="{8D772303-1D0D-429A-9621-7566D5D67A2B}">
      <dgm:prSet/>
      <dgm:spPr/>
      <dgm:t>
        <a:bodyPr/>
        <a:lstStyle/>
        <a:p>
          <a:endParaRPr lang="es-ES" sz="1400"/>
        </a:p>
      </dgm:t>
    </dgm:pt>
    <dgm:pt modelId="{6630155B-5A97-4933-96AB-BA88326C46FB}" type="sibTrans" cxnId="{8D772303-1D0D-429A-9621-7566D5D67A2B}">
      <dgm:prSet/>
      <dgm:spPr/>
      <dgm:t>
        <a:bodyPr/>
        <a:lstStyle/>
        <a:p>
          <a:endParaRPr lang="es-ES" sz="1400"/>
        </a:p>
      </dgm:t>
    </dgm:pt>
    <dgm:pt modelId="{9419F11A-C60A-41DF-80D8-579613161009}" type="pres">
      <dgm:prSet presAssocID="{3973FE9B-153F-4327-AED3-148A08C9D234}" presName="linearFlow" presStyleCnt="0">
        <dgm:presLayoutVars>
          <dgm:dir/>
          <dgm:animLvl val="lvl"/>
          <dgm:resizeHandles val="exact"/>
        </dgm:presLayoutVars>
      </dgm:prSet>
      <dgm:spPr/>
      <dgm:t>
        <a:bodyPr/>
        <a:lstStyle/>
        <a:p>
          <a:endParaRPr lang="es-VE"/>
        </a:p>
      </dgm:t>
    </dgm:pt>
    <dgm:pt modelId="{B9CFE048-0376-4AF5-BD18-088F32207551}" type="pres">
      <dgm:prSet presAssocID="{02888B3D-B4F4-43D4-A1CA-6F416DBB5654}" presName="composite" presStyleCnt="0"/>
      <dgm:spPr/>
    </dgm:pt>
    <dgm:pt modelId="{F2A31B07-FB61-4F8E-B6F8-1E380BE139F1}" type="pres">
      <dgm:prSet presAssocID="{02888B3D-B4F4-43D4-A1CA-6F416DBB5654}" presName="parentText" presStyleLbl="alignNode1" presStyleIdx="0" presStyleCnt="1">
        <dgm:presLayoutVars>
          <dgm:chMax val="1"/>
          <dgm:bulletEnabled val="1"/>
        </dgm:presLayoutVars>
      </dgm:prSet>
      <dgm:spPr/>
      <dgm:t>
        <a:bodyPr/>
        <a:lstStyle/>
        <a:p>
          <a:endParaRPr lang="es-VE"/>
        </a:p>
      </dgm:t>
    </dgm:pt>
    <dgm:pt modelId="{F23B125B-21EB-4FDB-968C-6A3EAFEE901F}" type="pres">
      <dgm:prSet presAssocID="{02888B3D-B4F4-43D4-A1CA-6F416DBB5654}" presName="descendantText" presStyleLbl="alignAcc1" presStyleIdx="0" presStyleCnt="1">
        <dgm:presLayoutVars>
          <dgm:bulletEnabled val="1"/>
        </dgm:presLayoutVars>
      </dgm:prSet>
      <dgm:spPr/>
      <dgm:t>
        <a:bodyPr/>
        <a:lstStyle/>
        <a:p>
          <a:endParaRPr lang="es-ES"/>
        </a:p>
      </dgm:t>
    </dgm:pt>
  </dgm:ptLst>
  <dgm:cxnLst>
    <dgm:cxn modelId="{EA3D7E49-3426-4D8B-BFF6-9495D543E1E2}" type="presOf" srcId="{2EAED83C-5C57-454A-A1E2-2E23475D9E8A}" destId="{F23B125B-21EB-4FDB-968C-6A3EAFEE901F}" srcOrd="0" destOrd="0" presId="urn:microsoft.com/office/officeart/2005/8/layout/chevron2"/>
    <dgm:cxn modelId="{8D772303-1D0D-429A-9621-7566D5D67A2B}" srcId="{02888B3D-B4F4-43D4-A1CA-6F416DBB5654}" destId="{2EAED83C-5C57-454A-A1E2-2E23475D9E8A}" srcOrd="0" destOrd="0" parTransId="{4E3A98EE-2344-474E-9A09-733F202E912E}" sibTransId="{6630155B-5A97-4933-96AB-BA88326C46FB}"/>
    <dgm:cxn modelId="{9FDA99DA-9C09-4E75-9D59-2A7ACE4E9570}" type="presOf" srcId="{3973FE9B-153F-4327-AED3-148A08C9D234}" destId="{9419F11A-C60A-41DF-80D8-579613161009}" srcOrd="0" destOrd="0" presId="urn:microsoft.com/office/officeart/2005/8/layout/chevron2"/>
    <dgm:cxn modelId="{F7709AF2-BE20-41FA-8332-EAC975A2EED2}" srcId="{3973FE9B-153F-4327-AED3-148A08C9D234}" destId="{02888B3D-B4F4-43D4-A1CA-6F416DBB5654}" srcOrd="0" destOrd="0" parTransId="{7BF74813-8176-4535-ABB1-66CDA0251D2E}" sibTransId="{5F56BB6C-624D-44B0-AE72-9179EA6B1B55}"/>
    <dgm:cxn modelId="{675A6FCB-91E7-48C3-AAE4-54E219241DA8}" type="presOf" srcId="{02888B3D-B4F4-43D4-A1CA-6F416DBB5654}" destId="{F2A31B07-FB61-4F8E-B6F8-1E380BE139F1}" srcOrd="0" destOrd="0" presId="urn:microsoft.com/office/officeart/2005/8/layout/chevron2"/>
    <dgm:cxn modelId="{19E08658-8BD4-4ABD-B318-6F569F194E0A}" type="presParOf" srcId="{9419F11A-C60A-41DF-80D8-579613161009}" destId="{B9CFE048-0376-4AF5-BD18-088F32207551}" srcOrd="0" destOrd="0" presId="urn:microsoft.com/office/officeart/2005/8/layout/chevron2"/>
    <dgm:cxn modelId="{0CB30807-3763-448F-9871-32D848434120}" type="presParOf" srcId="{B9CFE048-0376-4AF5-BD18-088F32207551}" destId="{F2A31B07-FB61-4F8E-B6F8-1E380BE139F1}" srcOrd="0" destOrd="0" presId="urn:microsoft.com/office/officeart/2005/8/layout/chevron2"/>
    <dgm:cxn modelId="{9FCA3F4C-77D3-44CA-AEF9-B58D647D7A31}" type="presParOf" srcId="{B9CFE048-0376-4AF5-BD18-088F32207551}" destId="{F23B125B-21EB-4FDB-968C-6A3EAFEE901F}" srcOrd="1" destOrd="0" presId="urn:microsoft.com/office/officeart/2005/8/layout/chevron2"/>
  </dgm:cxnLst>
  <dgm:bg/>
  <dgm:whole/>
</dgm:dataModel>
</file>

<file path=ppt/diagrams/data4.xml><?xml version="1.0" encoding="utf-8"?>
<dgm:dataModel xmlns:dgm="http://schemas.openxmlformats.org/drawingml/2006/diagram" xmlns:a="http://schemas.openxmlformats.org/drawingml/2006/main">
  <dgm:ptLst>
    <dgm:pt modelId="{6BDDD76C-9152-4E63-9305-C252C02CC380}" type="doc">
      <dgm:prSet loTypeId="urn:microsoft.com/office/officeart/2005/8/layout/hierarchy4" loCatId="list" qsTypeId="urn:microsoft.com/office/officeart/2005/8/quickstyle/3d7" qsCatId="3D" csTypeId="urn:microsoft.com/office/officeart/2005/8/colors/accent1_2" csCatId="accent1" phldr="1"/>
      <dgm:spPr/>
      <dgm:t>
        <a:bodyPr/>
        <a:lstStyle/>
        <a:p>
          <a:endParaRPr lang="es-VE"/>
        </a:p>
      </dgm:t>
    </dgm:pt>
    <dgm:pt modelId="{8CCA50EE-F3DF-4983-9F74-D0696CF917E6}">
      <dgm:prSet custT="1"/>
      <dgm:spPr/>
      <dgm:t>
        <a:bodyPr/>
        <a:lstStyle/>
        <a:p>
          <a:pPr algn="ctr" rtl="0"/>
          <a:r>
            <a:rPr lang="es-VE" sz="1600" b="1" dirty="0" smtClean="0">
              <a:effectLst/>
            </a:rPr>
            <a:t>Bautista A. y otros en el 2004</a:t>
          </a:r>
          <a:r>
            <a:rPr lang="es-VE" sz="1600" b="0" dirty="0" smtClean="0">
              <a:effectLst/>
            </a:rPr>
            <a:t>, sobre los factores de riesgo laborales del personal de enfermería en la Unidad de Cuidados Intensivos del Hospital Central Universitario “Dr. Antonio Maria Pineda” de Barquisimeto, Estado Lara, Venezuela.</a:t>
          </a:r>
          <a:endParaRPr lang="es-VE" sz="1600" b="0" dirty="0">
            <a:effectLst/>
          </a:endParaRPr>
        </a:p>
      </dgm:t>
    </dgm:pt>
    <dgm:pt modelId="{CC3789D1-A92F-4C0F-BACA-81DA64F88A7B}" type="parTrans" cxnId="{FD5143C6-DF42-4F64-A363-240E96A84EC8}">
      <dgm:prSet/>
      <dgm:spPr/>
      <dgm:t>
        <a:bodyPr/>
        <a:lstStyle/>
        <a:p>
          <a:endParaRPr lang="es-VE"/>
        </a:p>
      </dgm:t>
    </dgm:pt>
    <dgm:pt modelId="{17A00C0E-B51D-4C26-AC97-30E36F2D845D}" type="sibTrans" cxnId="{FD5143C6-DF42-4F64-A363-240E96A84EC8}">
      <dgm:prSet/>
      <dgm:spPr/>
      <dgm:t>
        <a:bodyPr/>
        <a:lstStyle/>
        <a:p>
          <a:endParaRPr lang="es-VE"/>
        </a:p>
      </dgm:t>
    </dgm:pt>
    <dgm:pt modelId="{E86C1821-D56F-4BF7-92B5-B99D08DE1779}">
      <dgm:prSet/>
      <dgm:spPr/>
      <dgm:t>
        <a:bodyPr/>
        <a:lstStyle/>
        <a:p>
          <a:pPr algn="ctr" rtl="0"/>
          <a:r>
            <a:rPr lang="es-ES" b="1" dirty="0" err="1" smtClean="0"/>
            <a:t>Homéz-Salata</a:t>
          </a:r>
          <a:r>
            <a:rPr lang="es-ES" b="1" dirty="0" smtClean="0"/>
            <a:t> B, (2005) </a:t>
          </a:r>
          <a:r>
            <a:rPr lang="es-VE" dirty="0" smtClean="0"/>
            <a:t>“Guía para la Identificación de Factores de Riesgo </a:t>
          </a:r>
          <a:r>
            <a:rPr lang="es-VE" dirty="0" err="1" smtClean="0"/>
            <a:t>Biomecánicos</a:t>
          </a:r>
          <a:r>
            <a:rPr lang="es-VE" dirty="0" smtClean="0"/>
            <a:t> Causantes de Lumbalgia Ocupacional en Personal de Enfermería de Áreas Críticas de un Hospital Público.” </a:t>
          </a:r>
          <a:endParaRPr lang="es-VE" dirty="0"/>
        </a:p>
      </dgm:t>
    </dgm:pt>
    <dgm:pt modelId="{5ABDA3E3-71F5-4981-9A0A-DFE0BEEB052A}" type="parTrans" cxnId="{69239E8B-9983-4D9B-BD67-EE023E9F3EC0}">
      <dgm:prSet/>
      <dgm:spPr/>
      <dgm:t>
        <a:bodyPr/>
        <a:lstStyle/>
        <a:p>
          <a:endParaRPr lang="es-VE"/>
        </a:p>
      </dgm:t>
    </dgm:pt>
    <dgm:pt modelId="{0EFF83F7-C2C3-4C96-8813-9CF828D98A96}" type="sibTrans" cxnId="{69239E8B-9983-4D9B-BD67-EE023E9F3EC0}">
      <dgm:prSet/>
      <dgm:spPr/>
      <dgm:t>
        <a:bodyPr/>
        <a:lstStyle/>
        <a:p>
          <a:endParaRPr lang="es-VE"/>
        </a:p>
      </dgm:t>
    </dgm:pt>
    <dgm:pt modelId="{24A5A59D-78EE-4AB5-B1BC-4878B2D66050}">
      <dgm:prSet custT="1"/>
      <dgm:spPr/>
      <dgm:t>
        <a:bodyPr/>
        <a:lstStyle/>
        <a:p>
          <a:pPr algn="ctr" rtl="0"/>
          <a:r>
            <a:rPr lang="es-VE" sz="1800" b="1" dirty="0" smtClean="0"/>
            <a:t>Delgado E. (2008) </a:t>
          </a:r>
          <a:r>
            <a:rPr lang="es-VE" sz="1800" b="0" dirty="0" smtClean="0"/>
            <a:t>“Factores de Riesgos </a:t>
          </a:r>
          <a:r>
            <a:rPr lang="es-VE" sz="1800" b="0" dirty="0" err="1" smtClean="0"/>
            <a:t>Disergonómicos</a:t>
          </a:r>
          <a:r>
            <a:rPr lang="es-VE" sz="1800" b="0" dirty="0" smtClean="0"/>
            <a:t> en el Personal de una Línea de Producción en una Empresa de Manufactura de Alimentos del Estado Lara”, </a:t>
          </a:r>
          <a:endParaRPr lang="es-ES" sz="1800" b="0" dirty="0"/>
        </a:p>
      </dgm:t>
    </dgm:pt>
    <dgm:pt modelId="{A8B5CCA9-AE12-402E-B63C-B8D7B8268857}" type="parTrans" cxnId="{165E1337-6228-40CF-998E-06DA0921FABF}">
      <dgm:prSet/>
      <dgm:spPr/>
      <dgm:t>
        <a:bodyPr/>
        <a:lstStyle/>
        <a:p>
          <a:endParaRPr lang="es-VE"/>
        </a:p>
      </dgm:t>
    </dgm:pt>
    <dgm:pt modelId="{05115C10-0CF6-4595-AAA8-20B968DA9739}" type="sibTrans" cxnId="{165E1337-6228-40CF-998E-06DA0921FABF}">
      <dgm:prSet/>
      <dgm:spPr/>
      <dgm:t>
        <a:bodyPr/>
        <a:lstStyle/>
        <a:p>
          <a:endParaRPr lang="es-VE"/>
        </a:p>
      </dgm:t>
    </dgm:pt>
    <dgm:pt modelId="{EB40D15B-2C05-4F7F-B311-BE00677C52A2}">
      <dgm:prSet custT="1"/>
      <dgm:spPr/>
      <dgm:t>
        <a:bodyPr/>
        <a:lstStyle/>
        <a:p>
          <a:pPr algn="ctr" rtl="0"/>
          <a:r>
            <a:rPr lang="es-ES" sz="1800" b="1" dirty="0" smtClean="0"/>
            <a:t>Reyes-Martínez (2009)</a:t>
          </a:r>
          <a:r>
            <a:rPr lang="es-ES" sz="1800" dirty="0" smtClean="0"/>
            <a:t> “Ergonomía: Análisis  de las Posturas de los Operadores en una Planta de Insumos Médicos”</a:t>
          </a:r>
          <a:endParaRPr lang="es-ES" sz="1800" b="0" dirty="0"/>
        </a:p>
      </dgm:t>
    </dgm:pt>
    <dgm:pt modelId="{5B819981-97F2-4CF1-B3A2-2CD6AB335B3F}" type="parTrans" cxnId="{5B0E3754-132E-4719-A7D8-232D1ABE09E7}">
      <dgm:prSet/>
      <dgm:spPr/>
      <dgm:t>
        <a:bodyPr/>
        <a:lstStyle/>
        <a:p>
          <a:endParaRPr lang="es-VE"/>
        </a:p>
      </dgm:t>
    </dgm:pt>
    <dgm:pt modelId="{D3A8CDEF-A74A-4984-9F46-9C7F8695D389}" type="sibTrans" cxnId="{5B0E3754-132E-4719-A7D8-232D1ABE09E7}">
      <dgm:prSet/>
      <dgm:spPr/>
      <dgm:t>
        <a:bodyPr/>
        <a:lstStyle/>
        <a:p>
          <a:endParaRPr lang="es-VE"/>
        </a:p>
      </dgm:t>
    </dgm:pt>
    <dgm:pt modelId="{DF94B5C1-51AE-4B16-BB18-B6C8EDD74240}" type="pres">
      <dgm:prSet presAssocID="{6BDDD76C-9152-4E63-9305-C252C02CC380}" presName="Name0" presStyleCnt="0">
        <dgm:presLayoutVars>
          <dgm:chPref val="1"/>
          <dgm:dir/>
          <dgm:animOne val="branch"/>
          <dgm:animLvl val="lvl"/>
          <dgm:resizeHandles/>
        </dgm:presLayoutVars>
      </dgm:prSet>
      <dgm:spPr/>
      <dgm:t>
        <a:bodyPr/>
        <a:lstStyle/>
        <a:p>
          <a:endParaRPr lang="es-ES"/>
        </a:p>
      </dgm:t>
    </dgm:pt>
    <dgm:pt modelId="{59FDD727-8E43-4B90-BA76-AB8337C40C74}" type="pres">
      <dgm:prSet presAssocID="{8CCA50EE-F3DF-4983-9F74-D0696CF917E6}" presName="vertOne" presStyleCnt="0"/>
      <dgm:spPr/>
    </dgm:pt>
    <dgm:pt modelId="{B03912E0-1FF4-49B9-B2BE-DD44E30D9C91}" type="pres">
      <dgm:prSet presAssocID="{8CCA50EE-F3DF-4983-9F74-D0696CF917E6}" presName="txOne" presStyleLbl="node0" presStyleIdx="0" presStyleCnt="4">
        <dgm:presLayoutVars>
          <dgm:chPref val="3"/>
        </dgm:presLayoutVars>
      </dgm:prSet>
      <dgm:spPr/>
      <dgm:t>
        <a:bodyPr/>
        <a:lstStyle/>
        <a:p>
          <a:endParaRPr lang="es-ES"/>
        </a:p>
      </dgm:t>
    </dgm:pt>
    <dgm:pt modelId="{4A34AABA-E87B-4D9B-9D6B-7B83E091E02F}" type="pres">
      <dgm:prSet presAssocID="{8CCA50EE-F3DF-4983-9F74-D0696CF917E6}" presName="horzOne" presStyleCnt="0"/>
      <dgm:spPr/>
    </dgm:pt>
    <dgm:pt modelId="{96723462-3F3C-4D8F-89C1-09D8B43A90E9}" type="pres">
      <dgm:prSet presAssocID="{17A00C0E-B51D-4C26-AC97-30E36F2D845D}" presName="sibSpaceOne" presStyleCnt="0"/>
      <dgm:spPr/>
    </dgm:pt>
    <dgm:pt modelId="{4BD10C17-433E-4DCD-B504-24041E7698B0}" type="pres">
      <dgm:prSet presAssocID="{E86C1821-D56F-4BF7-92B5-B99D08DE1779}" presName="vertOne" presStyleCnt="0"/>
      <dgm:spPr/>
    </dgm:pt>
    <dgm:pt modelId="{0F7BB976-38F0-4624-B4B9-3C1393FAB01A}" type="pres">
      <dgm:prSet presAssocID="{E86C1821-D56F-4BF7-92B5-B99D08DE1779}" presName="txOne" presStyleLbl="node0" presStyleIdx="1" presStyleCnt="4">
        <dgm:presLayoutVars>
          <dgm:chPref val="3"/>
        </dgm:presLayoutVars>
      </dgm:prSet>
      <dgm:spPr/>
      <dgm:t>
        <a:bodyPr/>
        <a:lstStyle/>
        <a:p>
          <a:endParaRPr lang="es-ES"/>
        </a:p>
      </dgm:t>
    </dgm:pt>
    <dgm:pt modelId="{7EA57F08-C216-4B30-ADFE-E163276C0AD7}" type="pres">
      <dgm:prSet presAssocID="{E86C1821-D56F-4BF7-92B5-B99D08DE1779}" presName="horzOne" presStyleCnt="0"/>
      <dgm:spPr/>
    </dgm:pt>
    <dgm:pt modelId="{9B9957CC-6373-46A9-AB14-14CF73EAC57E}" type="pres">
      <dgm:prSet presAssocID="{0EFF83F7-C2C3-4C96-8813-9CF828D98A96}" presName="sibSpaceOne" presStyleCnt="0"/>
      <dgm:spPr/>
    </dgm:pt>
    <dgm:pt modelId="{B2705D76-8458-46E8-B692-EF2D19797C38}" type="pres">
      <dgm:prSet presAssocID="{24A5A59D-78EE-4AB5-B1BC-4878B2D66050}" presName="vertOne" presStyleCnt="0"/>
      <dgm:spPr/>
    </dgm:pt>
    <dgm:pt modelId="{0B00909A-5622-46DA-B04D-25C0CE134C12}" type="pres">
      <dgm:prSet presAssocID="{24A5A59D-78EE-4AB5-B1BC-4878B2D66050}" presName="txOne" presStyleLbl="node0" presStyleIdx="2" presStyleCnt="4">
        <dgm:presLayoutVars>
          <dgm:chPref val="3"/>
        </dgm:presLayoutVars>
      </dgm:prSet>
      <dgm:spPr/>
      <dgm:t>
        <a:bodyPr/>
        <a:lstStyle/>
        <a:p>
          <a:endParaRPr lang="es-ES"/>
        </a:p>
      </dgm:t>
    </dgm:pt>
    <dgm:pt modelId="{1CD18046-2858-4D7D-B17E-F8063E9AB0D6}" type="pres">
      <dgm:prSet presAssocID="{24A5A59D-78EE-4AB5-B1BC-4878B2D66050}" presName="horzOne" presStyleCnt="0"/>
      <dgm:spPr/>
    </dgm:pt>
    <dgm:pt modelId="{113D7556-6353-4972-9581-946B22F6036D}" type="pres">
      <dgm:prSet presAssocID="{05115C10-0CF6-4595-AAA8-20B968DA9739}" presName="sibSpaceOne" presStyleCnt="0"/>
      <dgm:spPr/>
    </dgm:pt>
    <dgm:pt modelId="{CCCEBA22-C446-4769-B9EA-EE0ECF7A53FF}" type="pres">
      <dgm:prSet presAssocID="{EB40D15B-2C05-4F7F-B311-BE00677C52A2}" presName="vertOne" presStyleCnt="0"/>
      <dgm:spPr/>
    </dgm:pt>
    <dgm:pt modelId="{1384BA34-840B-4997-94FC-4E0A8F68508A}" type="pres">
      <dgm:prSet presAssocID="{EB40D15B-2C05-4F7F-B311-BE00677C52A2}" presName="txOne" presStyleLbl="node0" presStyleIdx="3" presStyleCnt="4">
        <dgm:presLayoutVars>
          <dgm:chPref val="3"/>
        </dgm:presLayoutVars>
      </dgm:prSet>
      <dgm:spPr/>
      <dgm:t>
        <a:bodyPr/>
        <a:lstStyle/>
        <a:p>
          <a:endParaRPr lang="es-VE"/>
        </a:p>
      </dgm:t>
    </dgm:pt>
    <dgm:pt modelId="{027E3A00-17AB-400E-A07A-61633DCBA2AE}" type="pres">
      <dgm:prSet presAssocID="{EB40D15B-2C05-4F7F-B311-BE00677C52A2}" presName="horzOne" presStyleCnt="0"/>
      <dgm:spPr/>
    </dgm:pt>
  </dgm:ptLst>
  <dgm:cxnLst>
    <dgm:cxn modelId="{25D51E4C-9021-494E-A9C9-ED73723E7358}" type="presOf" srcId="{24A5A59D-78EE-4AB5-B1BC-4878B2D66050}" destId="{0B00909A-5622-46DA-B04D-25C0CE134C12}" srcOrd="0" destOrd="0" presId="urn:microsoft.com/office/officeart/2005/8/layout/hierarchy4"/>
    <dgm:cxn modelId="{FD5143C6-DF42-4F64-A363-240E96A84EC8}" srcId="{6BDDD76C-9152-4E63-9305-C252C02CC380}" destId="{8CCA50EE-F3DF-4983-9F74-D0696CF917E6}" srcOrd="0" destOrd="0" parTransId="{CC3789D1-A92F-4C0F-BACA-81DA64F88A7B}" sibTransId="{17A00C0E-B51D-4C26-AC97-30E36F2D845D}"/>
    <dgm:cxn modelId="{649E2DB8-B915-4654-86D2-FA104A22402F}" type="presOf" srcId="{EB40D15B-2C05-4F7F-B311-BE00677C52A2}" destId="{1384BA34-840B-4997-94FC-4E0A8F68508A}" srcOrd="0" destOrd="0" presId="urn:microsoft.com/office/officeart/2005/8/layout/hierarchy4"/>
    <dgm:cxn modelId="{5B0E3754-132E-4719-A7D8-232D1ABE09E7}" srcId="{6BDDD76C-9152-4E63-9305-C252C02CC380}" destId="{EB40D15B-2C05-4F7F-B311-BE00677C52A2}" srcOrd="3" destOrd="0" parTransId="{5B819981-97F2-4CF1-B3A2-2CD6AB335B3F}" sibTransId="{D3A8CDEF-A74A-4984-9F46-9C7F8695D389}"/>
    <dgm:cxn modelId="{48DB00D5-82EB-4B9D-98F1-1BFC09FAF48D}" type="presOf" srcId="{6BDDD76C-9152-4E63-9305-C252C02CC380}" destId="{DF94B5C1-51AE-4B16-BB18-B6C8EDD74240}" srcOrd="0" destOrd="0" presId="urn:microsoft.com/office/officeart/2005/8/layout/hierarchy4"/>
    <dgm:cxn modelId="{929C1B23-E596-4AD8-B5F2-24515FD96516}" type="presOf" srcId="{E86C1821-D56F-4BF7-92B5-B99D08DE1779}" destId="{0F7BB976-38F0-4624-B4B9-3C1393FAB01A}" srcOrd="0" destOrd="0" presId="urn:microsoft.com/office/officeart/2005/8/layout/hierarchy4"/>
    <dgm:cxn modelId="{165E1337-6228-40CF-998E-06DA0921FABF}" srcId="{6BDDD76C-9152-4E63-9305-C252C02CC380}" destId="{24A5A59D-78EE-4AB5-B1BC-4878B2D66050}" srcOrd="2" destOrd="0" parTransId="{A8B5CCA9-AE12-402E-B63C-B8D7B8268857}" sibTransId="{05115C10-0CF6-4595-AAA8-20B968DA9739}"/>
    <dgm:cxn modelId="{69239E8B-9983-4D9B-BD67-EE023E9F3EC0}" srcId="{6BDDD76C-9152-4E63-9305-C252C02CC380}" destId="{E86C1821-D56F-4BF7-92B5-B99D08DE1779}" srcOrd="1" destOrd="0" parTransId="{5ABDA3E3-71F5-4981-9A0A-DFE0BEEB052A}" sibTransId="{0EFF83F7-C2C3-4C96-8813-9CF828D98A96}"/>
    <dgm:cxn modelId="{3F45BF43-3A79-4A7E-B225-0065FF9236E7}" type="presOf" srcId="{8CCA50EE-F3DF-4983-9F74-D0696CF917E6}" destId="{B03912E0-1FF4-49B9-B2BE-DD44E30D9C91}" srcOrd="0" destOrd="0" presId="urn:microsoft.com/office/officeart/2005/8/layout/hierarchy4"/>
    <dgm:cxn modelId="{8C49D1FB-36DE-4F8A-8E89-475E24D15F78}" type="presParOf" srcId="{DF94B5C1-51AE-4B16-BB18-B6C8EDD74240}" destId="{59FDD727-8E43-4B90-BA76-AB8337C40C74}" srcOrd="0" destOrd="0" presId="urn:microsoft.com/office/officeart/2005/8/layout/hierarchy4"/>
    <dgm:cxn modelId="{B0AA1CE6-7029-4B50-8D77-E9CB0E345E4A}" type="presParOf" srcId="{59FDD727-8E43-4B90-BA76-AB8337C40C74}" destId="{B03912E0-1FF4-49B9-B2BE-DD44E30D9C91}" srcOrd="0" destOrd="0" presId="urn:microsoft.com/office/officeart/2005/8/layout/hierarchy4"/>
    <dgm:cxn modelId="{5EB281EE-436C-43B2-A7B4-A286E02282D4}" type="presParOf" srcId="{59FDD727-8E43-4B90-BA76-AB8337C40C74}" destId="{4A34AABA-E87B-4D9B-9D6B-7B83E091E02F}" srcOrd="1" destOrd="0" presId="urn:microsoft.com/office/officeart/2005/8/layout/hierarchy4"/>
    <dgm:cxn modelId="{19BD6192-1082-41AC-9EEB-FAD3F36D1C07}" type="presParOf" srcId="{DF94B5C1-51AE-4B16-BB18-B6C8EDD74240}" destId="{96723462-3F3C-4D8F-89C1-09D8B43A90E9}" srcOrd="1" destOrd="0" presId="urn:microsoft.com/office/officeart/2005/8/layout/hierarchy4"/>
    <dgm:cxn modelId="{4DCD66FC-1DA5-4584-A248-9CC3FFFF3DFE}" type="presParOf" srcId="{DF94B5C1-51AE-4B16-BB18-B6C8EDD74240}" destId="{4BD10C17-433E-4DCD-B504-24041E7698B0}" srcOrd="2" destOrd="0" presId="urn:microsoft.com/office/officeart/2005/8/layout/hierarchy4"/>
    <dgm:cxn modelId="{6679263B-42D9-4EA6-B379-63F2BB7F7B67}" type="presParOf" srcId="{4BD10C17-433E-4DCD-B504-24041E7698B0}" destId="{0F7BB976-38F0-4624-B4B9-3C1393FAB01A}" srcOrd="0" destOrd="0" presId="urn:microsoft.com/office/officeart/2005/8/layout/hierarchy4"/>
    <dgm:cxn modelId="{0861EDBE-EE8A-4CF4-9D38-86236AF7ABD3}" type="presParOf" srcId="{4BD10C17-433E-4DCD-B504-24041E7698B0}" destId="{7EA57F08-C216-4B30-ADFE-E163276C0AD7}" srcOrd="1" destOrd="0" presId="urn:microsoft.com/office/officeart/2005/8/layout/hierarchy4"/>
    <dgm:cxn modelId="{F32A864F-93FF-4D79-95B6-E54006DB118C}" type="presParOf" srcId="{DF94B5C1-51AE-4B16-BB18-B6C8EDD74240}" destId="{9B9957CC-6373-46A9-AB14-14CF73EAC57E}" srcOrd="3" destOrd="0" presId="urn:microsoft.com/office/officeart/2005/8/layout/hierarchy4"/>
    <dgm:cxn modelId="{76C58468-6F9A-49F8-AABF-B166241A5FDC}" type="presParOf" srcId="{DF94B5C1-51AE-4B16-BB18-B6C8EDD74240}" destId="{B2705D76-8458-46E8-B692-EF2D19797C38}" srcOrd="4" destOrd="0" presId="urn:microsoft.com/office/officeart/2005/8/layout/hierarchy4"/>
    <dgm:cxn modelId="{3CB90C00-B1B0-49CE-B187-BF096BFE10E9}" type="presParOf" srcId="{B2705D76-8458-46E8-B692-EF2D19797C38}" destId="{0B00909A-5622-46DA-B04D-25C0CE134C12}" srcOrd="0" destOrd="0" presId="urn:microsoft.com/office/officeart/2005/8/layout/hierarchy4"/>
    <dgm:cxn modelId="{C874CC44-E73C-4AB7-AF91-102410085122}" type="presParOf" srcId="{B2705D76-8458-46E8-B692-EF2D19797C38}" destId="{1CD18046-2858-4D7D-B17E-F8063E9AB0D6}" srcOrd="1" destOrd="0" presId="urn:microsoft.com/office/officeart/2005/8/layout/hierarchy4"/>
    <dgm:cxn modelId="{0014DC2E-E7C0-4BD9-8648-55371FB091A1}" type="presParOf" srcId="{DF94B5C1-51AE-4B16-BB18-B6C8EDD74240}" destId="{113D7556-6353-4972-9581-946B22F6036D}" srcOrd="5" destOrd="0" presId="urn:microsoft.com/office/officeart/2005/8/layout/hierarchy4"/>
    <dgm:cxn modelId="{9AF25399-DBFD-485D-BE37-B7B704647B6B}" type="presParOf" srcId="{DF94B5C1-51AE-4B16-BB18-B6C8EDD74240}" destId="{CCCEBA22-C446-4769-B9EA-EE0ECF7A53FF}" srcOrd="6" destOrd="0" presId="urn:microsoft.com/office/officeart/2005/8/layout/hierarchy4"/>
    <dgm:cxn modelId="{49F71C41-B949-4C0C-978E-3FB025813640}" type="presParOf" srcId="{CCCEBA22-C446-4769-B9EA-EE0ECF7A53FF}" destId="{1384BA34-840B-4997-94FC-4E0A8F68508A}" srcOrd="0" destOrd="0" presId="urn:microsoft.com/office/officeart/2005/8/layout/hierarchy4"/>
    <dgm:cxn modelId="{18BDD372-D754-4545-9C17-FD89D36269BF}" type="presParOf" srcId="{CCCEBA22-C446-4769-B9EA-EE0ECF7A53FF}" destId="{027E3A00-17AB-400E-A07A-61633DCBA2AE}" srcOrd="1" destOrd="0" presId="urn:microsoft.com/office/officeart/2005/8/layout/hierarchy4"/>
  </dgm:cxnLst>
  <dgm:bg/>
  <dgm:whole/>
</dgm:dataModel>
</file>

<file path=ppt/diagrams/data5.xml><?xml version="1.0" encoding="utf-8"?>
<dgm:dataModel xmlns:dgm="http://schemas.openxmlformats.org/drawingml/2006/diagram" xmlns:a="http://schemas.openxmlformats.org/drawingml/2006/main">
  <dgm:ptLst>
    <dgm:pt modelId="{518CC0B7-DD0F-4678-9FAD-5FB74F048DD7}"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VE"/>
        </a:p>
      </dgm:t>
    </dgm:pt>
    <dgm:pt modelId="{6C20DEBE-8762-4C91-90D0-38DA5076DA30}">
      <dgm:prSet custT="1"/>
      <dgm:spPr/>
      <dgm:t>
        <a:bodyPr/>
        <a:lstStyle/>
        <a:p>
          <a:pPr algn="just" rtl="0"/>
          <a:r>
            <a:rPr lang="es-VE" sz="1600" dirty="0" smtClean="0"/>
            <a:t>Según  la norma, “</a:t>
          </a:r>
          <a:r>
            <a:rPr lang="es-VE" sz="1600" b="1" dirty="0" smtClean="0"/>
            <a:t>ISO Nº</a:t>
          </a:r>
          <a:r>
            <a:rPr lang="es-VE" sz="1600" i="1" dirty="0" smtClean="0"/>
            <a:t> </a:t>
          </a:r>
          <a:r>
            <a:rPr lang="es-VE" sz="1600" b="1" dirty="0" smtClean="0"/>
            <a:t>6385</a:t>
          </a:r>
          <a:r>
            <a:rPr lang="es-VE" sz="1600" dirty="0" smtClean="0"/>
            <a:t>  y la norma, </a:t>
          </a:r>
          <a:r>
            <a:rPr lang="es-VE" sz="1600" b="1" dirty="0" err="1" smtClean="0"/>
            <a:t>Ansi</a:t>
          </a:r>
          <a:r>
            <a:rPr lang="es-VE" sz="1600" b="1" dirty="0" smtClean="0"/>
            <a:t> Z-365</a:t>
          </a:r>
          <a:r>
            <a:rPr lang="es-VE" sz="1600" dirty="0" smtClean="0"/>
            <a:t>  La</a:t>
          </a:r>
          <a:r>
            <a:rPr lang="es-VE" sz="1600" b="1" dirty="0" smtClean="0"/>
            <a:t> postura</a:t>
          </a:r>
          <a:r>
            <a:rPr lang="es-VE" sz="1600" dirty="0" smtClean="0"/>
            <a:t> es el resultado de los métodos de trabajo o de las dimensiones del puesto de trabajo</a:t>
          </a:r>
          <a:endParaRPr lang="es-VE" sz="1600" dirty="0"/>
        </a:p>
      </dgm:t>
    </dgm:pt>
    <dgm:pt modelId="{78E7EBF1-A970-4DC8-883A-D7853680D745}" type="parTrans" cxnId="{D6ECF1F1-E91F-4804-9F42-E1E5AA0827B8}">
      <dgm:prSet/>
      <dgm:spPr/>
      <dgm:t>
        <a:bodyPr/>
        <a:lstStyle/>
        <a:p>
          <a:endParaRPr lang="es-VE"/>
        </a:p>
      </dgm:t>
    </dgm:pt>
    <dgm:pt modelId="{7CC83E8D-2FE5-47BC-951E-8B91B430C02B}" type="sibTrans" cxnId="{D6ECF1F1-E91F-4804-9F42-E1E5AA0827B8}">
      <dgm:prSet/>
      <dgm:spPr/>
      <dgm:t>
        <a:bodyPr/>
        <a:lstStyle/>
        <a:p>
          <a:endParaRPr lang="es-VE"/>
        </a:p>
      </dgm:t>
    </dgm:pt>
    <dgm:pt modelId="{7170EFB6-D8FE-4107-B59C-69D9CA32ECB5}">
      <dgm:prSet custT="1"/>
      <dgm:spPr/>
      <dgm:t>
        <a:bodyPr/>
        <a:lstStyle/>
        <a:p>
          <a:pPr algn="just" rtl="0"/>
          <a:r>
            <a:rPr lang="es-VE" sz="1600" dirty="0" smtClean="0"/>
            <a:t>La </a:t>
          </a:r>
          <a:r>
            <a:rPr lang="es-VE" sz="1600" b="1" dirty="0" smtClean="0"/>
            <a:t>antropometría</a:t>
          </a:r>
          <a:r>
            <a:rPr lang="es-VE" sz="1600" dirty="0" smtClean="0"/>
            <a:t>  estudio de las proporciones y medidas, formas, fuerza y capacidad de trabajo de las diferentes partes del cuerpo humano. (Sociedad de Ergonomistas de México A.C., 2007)</a:t>
          </a:r>
          <a:endParaRPr lang="es-VE" sz="1600" dirty="0"/>
        </a:p>
      </dgm:t>
    </dgm:pt>
    <dgm:pt modelId="{3213DCAA-A44A-4530-8928-AB82039B7561}" type="parTrans" cxnId="{CC61DC8B-FE05-468E-8B8C-8926DB5FE4F6}">
      <dgm:prSet/>
      <dgm:spPr/>
      <dgm:t>
        <a:bodyPr/>
        <a:lstStyle/>
        <a:p>
          <a:endParaRPr lang="es-VE"/>
        </a:p>
      </dgm:t>
    </dgm:pt>
    <dgm:pt modelId="{1B32D728-149F-4E64-B83D-ACB9370550B0}" type="sibTrans" cxnId="{CC61DC8B-FE05-468E-8B8C-8926DB5FE4F6}">
      <dgm:prSet/>
      <dgm:spPr/>
      <dgm:t>
        <a:bodyPr/>
        <a:lstStyle/>
        <a:p>
          <a:endParaRPr lang="es-VE"/>
        </a:p>
      </dgm:t>
    </dgm:pt>
    <dgm:pt modelId="{CFF78766-0F8D-44D7-9035-91A978595948}">
      <dgm:prSet custT="1"/>
      <dgm:spPr/>
      <dgm:t>
        <a:bodyPr/>
        <a:lstStyle/>
        <a:p>
          <a:pPr algn="just" rtl="0"/>
          <a:r>
            <a:rPr lang="es-VE" sz="1600" dirty="0" err="1" smtClean="0"/>
            <a:t>Mondelo</a:t>
          </a:r>
          <a:r>
            <a:rPr lang="es-VE" sz="1600" dirty="0" smtClean="0"/>
            <a:t> P., </a:t>
          </a:r>
          <a:r>
            <a:rPr lang="es-VE" sz="1600" dirty="0" err="1" smtClean="0"/>
            <a:t>Gregori</a:t>
          </a:r>
          <a:r>
            <a:rPr lang="es-VE" sz="1600" dirty="0" smtClean="0"/>
            <a:t> E. y </a:t>
          </a:r>
          <a:r>
            <a:rPr lang="es-VE" sz="1600" dirty="0" err="1" smtClean="0"/>
            <a:t>Barrau</a:t>
          </a:r>
          <a:r>
            <a:rPr lang="es-VE" sz="1600" dirty="0" smtClean="0"/>
            <a:t> P (1999) </a:t>
          </a:r>
          <a:r>
            <a:rPr lang="es-VE" sz="1600" b="1" dirty="0" smtClean="0"/>
            <a:t>Ergonomía</a:t>
          </a:r>
          <a:r>
            <a:rPr lang="es-VE" sz="1600" dirty="0" smtClean="0"/>
            <a:t> proviene de las palabras griegas </a:t>
          </a:r>
          <a:r>
            <a:rPr lang="es-VE" sz="1600" i="1" dirty="0" err="1" smtClean="0"/>
            <a:t>ergón</a:t>
          </a:r>
          <a:r>
            <a:rPr lang="es-VE" sz="1600" i="1" dirty="0" smtClean="0"/>
            <a:t> </a:t>
          </a:r>
          <a:r>
            <a:rPr lang="es-VE" sz="1600" dirty="0" smtClean="0"/>
            <a:t>(trabajo) y </a:t>
          </a:r>
          <a:r>
            <a:rPr lang="es-VE" sz="1600" i="1" dirty="0" smtClean="0"/>
            <a:t>nomos </a:t>
          </a:r>
          <a:r>
            <a:rPr lang="es-VE" sz="1600" dirty="0" smtClean="0"/>
            <a:t>(la ley, norma o doctrina). Por lo que significa "leyes del trabajo“</a:t>
          </a:r>
          <a:endParaRPr lang="es-VE" sz="1600" dirty="0"/>
        </a:p>
      </dgm:t>
    </dgm:pt>
    <dgm:pt modelId="{D6B8FFB1-4FB7-453D-8654-F86726F17BDD}" type="parTrans" cxnId="{C61DE51B-956E-4F39-A304-A5D7588388B3}">
      <dgm:prSet/>
      <dgm:spPr/>
      <dgm:t>
        <a:bodyPr/>
        <a:lstStyle/>
        <a:p>
          <a:endParaRPr lang="es-VE"/>
        </a:p>
      </dgm:t>
    </dgm:pt>
    <dgm:pt modelId="{1F7901AB-8533-4625-8DE8-2206A0C32575}" type="sibTrans" cxnId="{C61DE51B-956E-4F39-A304-A5D7588388B3}">
      <dgm:prSet/>
      <dgm:spPr/>
      <dgm:t>
        <a:bodyPr/>
        <a:lstStyle/>
        <a:p>
          <a:endParaRPr lang="es-VE"/>
        </a:p>
      </dgm:t>
    </dgm:pt>
    <dgm:pt modelId="{E4707B2D-7623-4011-91F8-54379807CCF0}">
      <dgm:prSet custT="1"/>
      <dgm:spPr/>
      <dgm:t>
        <a:bodyPr/>
        <a:lstStyle/>
        <a:p>
          <a:pPr algn="just" rtl="0"/>
          <a:r>
            <a:rPr lang="es-VE" sz="1600" b="1" dirty="0" smtClean="0"/>
            <a:t>El Agarre</a:t>
          </a:r>
          <a:r>
            <a:rPr lang="es-VE" sz="1600" dirty="0" smtClean="0"/>
            <a:t> se conforma con la mano a un objeto acompañado de la aplicación de una fuerza para manipularlo, por lo tanto, es la combinación de una fuerza con una posición(NIOHS, 1991)</a:t>
          </a:r>
          <a:endParaRPr lang="es-ES" sz="1600" dirty="0"/>
        </a:p>
      </dgm:t>
    </dgm:pt>
    <dgm:pt modelId="{2DDDEEE8-5427-4FFA-BB01-0A8A7777EFEE}" type="parTrans" cxnId="{1FBCA09A-AE76-43C4-B814-D0D528A716A0}">
      <dgm:prSet/>
      <dgm:spPr/>
      <dgm:t>
        <a:bodyPr/>
        <a:lstStyle/>
        <a:p>
          <a:endParaRPr lang="es-VE"/>
        </a:p>
      </dgm:t>
    </dgm:pt>
    <dgm:pt modelId="{D5D2E71A-7DB3-4C78-800F-D355009382D0}" type="sibTrans" cxnId="{1FBCA09A-AE76-43C4-B814-D0D528A716A0}">
      <dgm:prSet/>
      <dgm:spPr/>
      <dgm:t>
        <a:bodyPr/>
        <a:lstStyle/>
        <a:p>
          <a:endParaRPr lang="es-VE"/>
        </a:p>
      </dgm:t>
    </dgm:pt>
    <dgm:pt modelId="{247E016A-59D0-4042-B2FB-F87B45E59227}" type="pres">
      <dgm:prSet presAssocID="{518CC0B7-DD0F-4678-9FAD-5FB74F048DD7}" presName="linear" presStyleCnt="0">
        <dgm:presLayoutVars>
          <dgm:dir/>
          <dgm:animLvl val="lvl"/>
          <dgm:resizeHandles val="exact"/>
        </dgm:presLayoutVars>
      </dgm:prSet>
      <dgm:spPr/>
      <dgm:t>
        <a:bodyPr/>
        <a:lstStyle/>
        <a:p>
          <a:endParaRPr lang="es-ES"/>
        </a:p>
      </dgm:t>
    </dgm:pt>
    <dgm:pt modelId="{9F7A94AA-E9A6-4444-AEB6-2827D5A0A157}" type="pres">
      <dgm:prSet presAssocID="{6C20DEBE-8762-4C91-90D0-38DA5076DA30}" presName="parentLin" presStyleCnt="0"/>
      <dgm:spPr/>
    </dgm:pt>
    <dgm:pt modelId="{9D69D76F-C00D-41D8-BA8D-F3FCF6DB69E0}" type="pres">
      <dgm:prSet presAssocID="{6C20DEBE-8762-4C91-90D0-38DA5076DA30}" presName="parentLeftMargin" presStyleLbl="node1" presStyleIdx="0" presStyleCnt="4"/>
      <dgm:spPr/>
      <dgm:t>
        <a:bodyPr/>
        <a:lstStyle/>
        <a:p>
          <a:endParaRPr lang="es-ES"/>
        </a:p>
      </dgm:t>
    </dgm:pt>
    <dgm:pt modelId="{DCE202A2-4CEB-4DDD-B51F-A6B313707C24}" type="pres">
      <dgm:prSet presAssocID="{6C20DEBE-8762-4C91-90D0-38DA5076DA30}" presName="parentText" presStyleLbl="node1" presStyleIdx="0" presStyleCnt="4" custScaleX="110582" custScaleY="240987">
        <dgm:presLayoutVars>
          <dgm:chMax val="0"/>
          <dgm:bulletEnabled val="1"/>
        </dgm:presLayoutVars>
      </dgm:prSet>
      <dgm:spPr/>
      <dgm:t>
        <a:bodyPr/>
        <a:lstStyle/>
        <a:p>
          <a:endParaRPr lang="es-VE"/>
        </a:p>
      </dgm:t>
    </dgm:pt>
    <dgm:pt modelId="{C5FEA44A-BFFF-493C-8C5A-88AEC8D0F59A}" type="pres">
      <dgm:prSet presAssocID="{6C20DEBE-8762-4C91-90D0-38DA5076DA30}" presName="negativeSpace" presStyleCnt="0"/>
      <dgm:spPr/>
    </dgm:pt>
    <dgm:pt modelId="{B1C1D475-4421-416B-A6AB-25EE24F02811}" type="pres">
      <dgm:prSet presAssocID="{6C20DEBE-8762-4C91-90D0-38DA5076DA30}" presName="childText" presStyleLbl="conFgAcc1" presStyleIdx="0" presStyleCnt="4">
        <dgm:presLayoutVars>
          <dgm:bulletEnabled val="1"/>
        </dgm:presLayoutVars>
      </dgm:prSet>
      <dgm:spPr/>
    </dgm:pt>
    <dgm:pt modelId="{5AF4CE2D-D7A4-44CA-AFCA-A1F5A7CCA8BE}" type="pres">
      <dgm:prSet presAssocID="{7CC83E8D-2FE5-47BC-951E-8B91B430C02B}" presName="spaceBetweenRectangles" presStyleCnt="0"/>
      <dgm:spPr/>
    </dgm:pt>
    <dgm:pt modelId="{78D0C443-4499-4814-93D4-1A5E3D029F1F}" type="pres">
      <dgm:prSet presAssocID="{7170EFB6-D8FE-4107-B59C-69D9CA32ECB5}" presName="parentLin" presStyleCnt="0"/>
      <dgm:spPr/>
    </dgm:pt>
    <dgm:pt modelId="{EF06277F-A88D-470A-89CB-F4F9B518D894}" type="pres">
      <dgm:prSet presAssocID="{7170EFB6-D8FE-4107-B59C-69D9CA32ECB5}" presName="parentLeftMargin" presStyleLbl="node1" presStyleIdx="0" presStyleCnt="4"/>
      <dgm:spPr/>
      <dgm:t>
        <a:bodyPr/>
        <a:lstStyle/>
        <a:p>
          <a:endParaRPr lang="es-ES"/>
        </a:p>
      </dgm:t>
    </dgm:pt>
    <dgm:pt modelId="{85B5ADD9-731E-467E-A043-0F673F081388}" type="pres">
      <dgm:prSet presAssocID="{7170EFB6-D8FE-4107-B59C-69D9CA32ECB5}" presName="parentText" presStyleLbl="node1" presStyleIdx="1" presStyleCnt="4" custScaleX="110123" custScaleY="249066">
        <dgm:presLayoutVars>
          <dgm:chMax val="0"/>
          <dgm:bulletEnabled val="1"/>
        </dgm:presLayoutVars>
      </dgm:prSet>
      <dgm:spPr/>
      <dgm:t>
        <a:bodyPr/>
        <a:lstStyle/>
        <a:p>
          <a:endParaRPr lang="es-VE"/>
        </a:p>
      </dgm:t>
    </dgm:pt>
    <dgm:pt modelId="{FACA1B58-43B0-4EF9-AFCA-3FFAF86649B8}" type="pres">
      <dgm:prSet presAssocID="{7170EFB6-D8FE-4107-B59C-69D9CA32ECB5}" presName="negativeSpace" presStyleCnt="0"/>
      <dgm:spPr/>
    </dgm:pt>
    <dgm:pt modelId="{73283393-D08C-4D8E-89B2-C1DA0E4EF6D6}" type="pres">
      <dgm:prSet presAssocID="{7170EFB6-D8FE-4107-B59C-69D9CA32ECB5}" presName="childText" presStyleLbl="conFgAcc1" presStyleIdx="1" presStyleCnt="4">
        <dgm:presLayoutVars>
          <dgm:bulletEnabled val="1"/>
        </dgm:presLayoutVars>
      </dgm:prSet>
      <dgm:spPr/>
    </dgm:pt>
    <dgm:pt modelId="{1AE1E2AD-1B38-44B9-AD16-3A9DB7C32081}" type="pres">
      <dgm:prSet presAssocID="{1B32D728-149F-4E64-B83D-ACB9370550B0}" presName="spaceBetweenRectangles" presStyleCnt="0"/>
      <dgm:spPr/>
    </dgm:pt>
    <dgm:pt modelId="{F81A13CE-1AC3-4CD8-971A-AF35B4D3E16A}" type="pres">
      <dgm:prSet presAssocID="{CFF78766-0F8D-44D7-9035-91A978595948}" presName="parentLin" presStyleCnt="0"/>
      <dgm:spPr/>
    </dgm:pt>
    <dgm:pt modelId="{EE5EB214-A91B-4B6F-9ECB-5ECD98913701}" type="pres">
      <dgm:prSet presAssocID="{CFF78766-0F8D-44D7-9035-91A978595948}" presName="parentLeftMargin" presStyleLbl="node1" presStyleIdx="1" presStyleCnt="4"/>
      <dgm:spPr/>
      <dgm:t>
        <a:bodyPr/>
        <a:lstStyle/>
        <a:p>
          <a:endParaRPr lang="es-ES"/>
        </a:p>
      </dgm:t>
    </dgm:pt>
    <dgm:pt modelId="{B85C25AE-39E7-455C-96DF-C831DFB8963C}" type="pres">
      <dgm:prSet presAssocID="{CFF78766-0F8D-44D7-9035-91A978595948}" presName="parentText" presStyleLbl="node1" presStyleIdx="2" presStyleCnt="4" custScaleX="110967" custScaleY="283344">
        <dgm:presLayoutVars>
          <dgm:chMax val="0"/>
          <dgm:bulletEnabled val="1"/>
        </dgm:presLayoutVars>
      </dgm:prSet>
      <dgm:spPr/>
      <dgm:t>
        <a:bodyPr/>
        <a:lstStyle/>
        <a:p>
          <a:endParaRPr lang="es-VE"/>
        </a:p>
      </dgm:t>
    </dgm:pt>
    <dgm:pt modelId="{2845324C-557C-45EC-8C11-C7EF0F018720}" type="pres">
      <dgm:prSet presAssocID="{CFF78766-0F8D-44D7-9035-91A978595948}" presName="negativeSpace" presStyleCnt="0"/>
      <dgm:spPr/>
    </dgm:pt>
    <dgm:pt modelId="{50CA2E09-4922-4456-898B-E443AB08594D}" type="pres">
      <dgm:prSet presAssocID="{CFF78766-0F8D-44D7-9035-91A978595948}" presName="childText" presStyleLbl="conFgAcc1" presStyleIdx="2" presStyleCnt="4">
        <dgm:presLayoutVars>
          <dgm:bulletEnabled val="1"/>
        </dgm:presLayoutVars>
      </dgm:prSet>
      <dgm:spPr/>
    </dgm:pt>
    <dgm:pt modelId="{889BE026-86B1-497D-B400-CD536E6A1076}" type="pres">
      <dgm:prSet presAssocID="{1F7901AB-8533-4625-8DE8-2206A0C32575}" presName="spaceBetweenRectangles" presStyleCnt="0"/>
      <dgm:spPr/>
    </dgm:pt>
    <dgm:pt modelId="{42A3AE6C-4E3F-4277-A9D8-400F0532491A}" type="pres">
      <dgm:prSet presAssocID="{E4707B2D-7623-4011-91F8-54379807CCF0}" presName="parentLin" presStyleCnt="0"/>
      <dgm:spPr/>
    </dgm:pt>
    <dgm:pt modelId="{A82AA142-6841-4970-A611-54037DBBA4D4}" type="pres">
      <dgm:prSet presAssocID="{E4707B2D-7623-4011-91F8-54379807CCF0}" presName="parentLeftMargin" presStyleLbl="node1" presStyleIdx="2" presStyleCnt="4"/>
      <dgm:spPr/>
      <dgm:t>
        <a:bodyPr/>
        <a:lstStyle/>
        <a:p>
          <a:endParaRPr lang="es-ES"/>
        </a:p>
      </dgm:t>
    </dgm:pt>
    <dgm:pt modelId="{AFA272FB-E636-41D0-81CC-20995C98219D}" type="pres">
      <dgm:prSet presAssocID="{E4707B2D-7623-4011-91F8-54379807CCF0}" presName="parentText" presStyleLbl="node1" presStyleIdx="3" presStyleCnt="4" custScaleX="110966" custScaleY="294003">
        <dgm:presLayoutVars>
          <dgm:chMax val="0"/>
          <dgm:bulletEnabled val="1"/>
        </dgm:presLayoutVars>
      </dgm:prSet>
      <dgm:spPr/>
      <dgm:t>
        <a:bodyPr/>
        <a:lstStyle/>
        <a:p>
          <a:endParaRPr lang="es-ES"/>
        </a:p>
      </dgm:t>
    </dgm:pt>
    <dgm:pt modelId="{F405F81B-B38B-454A-BB8A-42F0B6106200}" type="pres">
      <dgm:prSet presAssocID="{E4707B2D-7623-4011-91F8-54379807CCF0}" presName="negativeSpace" presStyleCnt="0"/>
      <dgm:spPr/>
    </dgm:pt>
    <dgm:pt modelId="{C2437758-CF33-4147-AAE6-0A995DF8C0B2}" type="pres">
      <dgm:prSet presAssocID="{E4707B2D-7623-4011-91F8-54379807CCF0}" presName="childText" presStyleLbl="conFgAcc1" presStyleIdx="3" presStyleCnt="4">
        <dgm:presLayoutVars>
          <dgm:bulletEnabled val="1"/>
        </dgm:presLayoutVars>
      </dgm:prSet>
      <dgm:spPr/>
    </dgm:pt>
  </dgm:ptLst>
  <dgm:cxnLst>
    <dgm:cxn modelId="{CC61DC8B-FE05-468E-8B8C-8926DB5FE4F6}" srcId="{518CC0B7-DD0F-4678-9FAD-5FB74F048DD7}" destId="{7170EFB6-D8FE-4107-B59C-69D9CA32ECB5}" srcOrd="1" destOrd="0" parTransId="{3213DCAA-A44A-4530-8928-AB82039B7561}" sibTransId="{1B32D728-149F-4E64-B83D-ACB9370550B0}"/>
    <dgm:cxn modelId="{D3DF515E-74BD-4129-87B7-0B465575F1E0}" type="presOf" srcId="{518CC0B7-DD0F-4678-9FAD-5FB74F048DD7}" destId="{247E016A-59D0-4042-B2FB-F87B45E59227}" srcOrd="0" destOrd="0" presId="urn:microsoft.com/office/officeart/2005/8/layout/list1"/>
    <dgm:cxn modelId="{3C989DCC-3263-48D3-8FB7-35FDB7F45ECE}" type="presOf" srcId="{E4707B2D-7623-4011-91F8-54379807CCF0}" destId="{A82AA142-6841-4970-A611-54037DBBA4D4}" srcOrd="0" destOrd="0" presId="urn:microsoft.com/office/officeart/2005/8/layout/list1"/>
    <dgm:cxn modelId="{D21D5247-9781-4393-9D9E-1B98F890E448}" type="presOf" srcId="{6C20DEBE-8762-4C91-90D0-38DA5076DA30}" destId="{DCE202A2-4CEB-4DDD-B51F-A6B313707C24}" srcOrd="1" destOrd="0" presId="urn:microsoft.com/office/officeart/2005/8/layout/list1"/>
    <dgm:cxn modelId="{1FBCA09A-AE76-43C4-B814-D0D528A716A0}" srcId="{518CC0B7-DD0F-4678-9FAD-5FB74F048DD7}" destId="{E4707B2D-7623-4011-91F8-54379807CCF0}" srcOrd="3" destOrd="0" parTransId="{2DDDEEE8-5427-4FFA-BB01-0A8A7777EFEE}" sibTransId="{D5D2E71A-7DB3-4C78-800F-D355009382D0}"/>
    <dgm:cxn modelId="{E8B7BDB6-C11D-4E81-9D14-99A4466BD294}" type="presOf" srcId="{CFF78766-0F8D-44D7-9035-91A978595948}" destId="{B85C25AE-39E7-455C-96DF-C831DFB8963C}" srcOrd="1" destOrd="0" presId="urn:microsoft.com/office/officeart/2005/8/layout/list1"/>
    <dgm:cxn modelId="{204E041E-5F54-4E4A-AAC8-94FF6594354D}" type="presOf" srcId="{E4707B2D-7623-4011-91F8-54379807CCF0}" destId="{AFA272FB-E636-41D0-81CC-20995C98219D}" srcOrd="1" destOrd="0" presId="urn:microsoft.com/office/officeart/2005/8/layout/list1"/>
    <dgm:cxn modelId="{2DB06EC6-C0C4-49F3-8705-3AE367E4140E}" type="presOf" srcId="{7170EFB6-D8FE-4107-B59C-69D9CA32ECB5}" destId="{85B5ADD9-731E-467E-A043-0F673F081388}" srcOrd="1" destOrd="0" presId="urn:microsoft.com/office/officeart/2005/8/layout/list1"/>
    <dgm:cxn modelId="{C61DE51B-956E-4F39-A304-A5D7588388B3}" srcId="{518CC0B7-DD0F-4678-9FAD-5FB74F048DD7}" destId="{CFF78766-0F8D-44D7-9035-91A978595948}" srcOrd="2" destOrd="0" parTransId="{D6B8FFB1-4FB7-453D-8654-F86726F17BDD}" sibTransId="{1F7901AB-8533-4625-8DE8-2206A0C32575}"/>
    <dgm:cxn modelId="{41F07A05-C6CC-4DDF-9CD8-C8D7FFCFB460}" type="presOf" srcId="{6C20DEBE-8762-4C91-90D0-38DA5076DA30}" destId="{9D69D76F-C00D-41D8-BA8D-F3FCF6DB69E0}" srcOrd="0" destOrd="0" presId="urn:microsoft.com/office/officeart/2005/8/layout/list1"/>
    <dgm:cxn modelId="{D6ECF1F1-E91F-4804-9F42-E1E5AA0827B8}" srcId="{518CC0B7-DD0F-4678-9FAD-5FB74F048DD7}" destId="{6C20DEBE-8762-4C91-90D0-38DA5076DA30}" srcOrd="0" destOrd="0" parTransId="{78E7EBF1-A970-4DC8-883A-D7853680D745}" sibTransId="{7CC83E8D-2FE5-47BC-951E-8B91B430C02B}"/>
    <dgm:cxn modelId="{FED61D1B-F40B-4D18-9AF3-F57E19A3809E}" type="presOf" srcId="{7170EFB6-D8FE-4107-B59C-69D9CA32ECB5}" destId="{EF06277F-A88D-470A-89CB-F4F9B518D894}" srcOrd="0" destOrd="0" presId="urn:microsoft.com/office/officeart/2005/8/layout/list1"/>
    <dgm:cxn modelId="{F5FEA2B1-3B00-4A09-9E11-BEF17EB9325B}" type="presOf" srcId="{CFF78766-0F8D-44D7-9035-91A978595948}" destId="{EE5EB214-A91B-4B6F-9ECB-5ECD98913701}" srcOrd="0" destOrd="0" presId="urn:microsoft.com/office/officeart/2005/8/layout/list1"/>
    <dgm:cxn modelId="{35FAB90C-2324-441B-B556-4B8D45732E33}" type="presParOf" srcId="{247E016A-59D0-4042-B2FB-F87B45E59227}" destId="{9F7A94AA-E9A6-4444-AEB6-2827D5A0A157}" srcOrd="0" destOrd="0" presId="urn:microsoft.com/office/officeart/2005/8/layout/list1"/>
    <dgm:cxn modelId="{F1EC8C2B-EE97-4F48-839E-A32AC1558EC0}" type="presParOf" srcId="{9F7A94AA-E9A6-4444-AEB6-2827D5A0A157}" destId="{9D69D76F-C00D-41D8-BA8D-F3FCF6DB69E0}" srcOrd="0" destOrd="0" presId="urn:microsoft.com/office/officeart/2005/8/layout/list1"/>
    <dgm:cxn modelId="{CE37F23B-76BE-4FB9-B402-AD74F0276DFD}" type="presParOf" srcId="{9F7A94AA-E9A6-4444-AEB6-2827D5A0A157}" destId="{DCE202A2-4CEB-4DDD-B51F-A6B313707C24}" srcOrd="1" destOrd="0" presId="urn:microsoft.com/office/officeart/2005/8/layout/list1"/>
    <dgm:cxn modelId="{56BA1752-1772-49A6-9C62-51157FADBA86}" type="presParOf" srcId="{247E016A-59D0-4042-B2FB-F87B45E59227}" destId="{C5FEA44A-BFFF-493C-8C5A-88AEC8D0F59A}" srcOrd="1" destOrd="0" presId="urn:microsoft.com/office/officeart/2005/8/layout/list1"/>
    <dgm:cxn modelId="{FE93249F-087E-480C-88A5-1B1126678A39}" type="presParOf" srcId="{247E016A-59D0-4042-B2FB-F87B45E59227}" destId="{B1C1D475-4421-416B-A6AB-25EE24F02811}" srcOrd="2" destOrd="0" presId="urn:microsoft.com/office/officeart/2005/8/layout/list1"/>
    <dgm:cxn modelId="{50E98B34-50FC-4A7C-9BF3-0C130B3B4FFA}" type="presParOf" srcId="{247E016A-59D0-4042-B2FB-F87B45E59227}" destId="{5AF4CE2D-D7A4-44CA-AFCA-A1F5A7CCA8BE}" srcOrd="3" destOrd="0" presId="urn:microsoft.com/office/officeart/2005/8/layout/list1"/>
    <dgm:cxn modelId="{9D4AC9BD-8DE8-4F21-910F-EBC3E3BFFEE1}" type="presParOf" srcId="{247E016A-59D0-4042-B2FB-F87B45E59227}" destId="{78D0C443-4499-4814-93D4-1A5E3D029F1F}" srcOrd="4" destOrd="0" presId="urn:microsoft.com/office/officeart/2005/8/layout/list1"/>
    <dgm:cxn modelId="{6F57102F-27C6-427F-A118-28EABB97D26D}" type="presParOf" srcId="{78D0C443-4499-4814-93D4-1A5E3D029F1F}" destId="{EF06277F-A88D-470A-89CB-F4F9B518D894}" srcOrd="0" destOrd="0" presId="urn:microsoft.com/office/officeart/2005/8/layout/list1"/>
    <dgm:cxn modelId="{3A0E013E-188A-4B63-8E1F-CF644250CC18}" type="presParOf" srcId="{78D0C443-4499-4814-93D4-1A5E3D029F1F}" destId="{85B5ADD9-731E-467E-A043-0F673F081388}" srcOrd="1" destOrd="0" presId="urn:microsoft.com/office/officeart/2005/8/layout/list1"/>
    <dgm:cxn modelId="{CA830CA9-C072-4D75-9CF2-9808C1437AC6}" type="presParOf" srcId="{247E016A-59D0-4042-B2FB-F87B45E59227}" destId="{FACA1B58-43B0-4EF9-AFCA-3FFAF86649B8}" srcOrd="5" destOrd="0" presId="urn:microsoft.com/office/officeart/2005/8/layout/list1"/>
    <dgm:cxn modelId="{131826B7-F3C3-4EB5-B41F-590A7CD0A20B}" type="presParOf" srcId="{247E016A-59D0-4042-B2FB-F87B45E59227}" destId="{73283393-D08C-4D8E-89B2-C1DA0E4EF6D6}" srcOrd="6" destOrd="0" presId="urn:microsoft.com/office/officeart/2005/8/layout/list1"/>
    <dgm:cxn modelId="{BA83F0DA-29BA-48EB-8AC8-3366C55E5659}" type="presParOf" srcId="{247E016A-59D0-4042-B2FB-F87B45E59227}" destId="{1AE1E2AD-1B38-44B9-AD16-3A9DB7C32081}" srcOrd="7" destOrd="0" presId="urn:microsoft.com/office/officeart/2005/8/layout/list1"/>
    <dgm:cxn modelId="{20ABC417-2225-45EA-B137-2095D42D6715}" type="presParOf" srcId="{247E016A-59D0-4042-B2FB-F87B45E59227}" destId="{F81A13CE-1AC3-4CD8-971A-AF35B4D3E16A}" srcOrd="8" destOrd="0" presId="urn:microsoft.com/office/officeart/2005/8/layout/list1"/>
    <dgm:cxn modelId="{379AF39C-6F9A-4BCC-8FAC-AF07DC8525F4}" type="presParOf" srcId="{F81A13CE-1AC3-4CD8-971A-AF35B4D3E16A}" destId="{EE5EB214-A91B-4B6F-9ECB-5ECD98913701}" srcOrd="0" destOrd="0" presId="urn:microsoft.com/office/officeart/2005/8/layout/list1"/>
    <dgm:cxn modelId="{F311ADEF-853C-4714-AF72-A15A2DA7F61C}" type="presParOf" srcId="{F81A13CE-1AC3-4CD8-971A-AF35B4D3E16A}" destId="{B85C25AE-39E7-455C-96DF-C831DFB8963C}" srcOrd="1" destOrd="0" presId="urn:microsoft.com/office/officeart/2005/8/layout/list1"/>
    <dgm:cxn modelId="{C38686D6-114C-446C-A276-7E222EAC02B2}" type="presParOf" srcId="{247E016A-59D0-4042-B2FB-F87B45E59227}" destId="{2845324C-557C-45EC-8C11-C7EF0F018720}" srcOrd="9" destOrd="0" presId="urn:microsoft.com/office/officeart/2005/8/layout/list1"/>
    <dgm:cxn modelId="{5E674A8E-6531-4A3C-9E2A-4993B2973F1D}" type="presParOf" srcId="{247E016A-59D0-4042-B2FB-F87B45E59227}" destId="{50CA2E09-4922-4456-898B-E443AB08594D}" srcOrd="10" destOrd="0" presId="urn:microsoft.com/office/officeart/2005/8/layout/list1"/>
    <dgm:cxn modelId="{3466A9A0-AECF-4E9D-BAA9-9AED828ED9D3}" type="presParOf" srcId="{247E016A-59D0-4042-B2FB-F87B45E59227}" destId="{889BE026-86B1-497D-B400-CD536E6A1076}" srcOrd="11" destOrd="0" presId="urn:microsoft.com/office/officeart/2005/8/layout/list1"/>
    <dgm:cxn modelId="{95D9D16B-7D94-4BF6-B3F5-261D8FDF6B8F}" type="presParOf" srcId="{247E016A-59D0-4042-B2FB-F87B45E59227}" destId="{42A3AE6C-4E3F-4277-A9D8-400F0532491A}" srcOrd="12" destOrd="0" presId="urn:microsoft.com/office/officeart/2005/8/layout/list1"/>
    <dgm:cxn modelId="{B123A321-AA8B-43CC-8B65-AEE154D0D0BD}" type="presParOf" srcId="{42A3AE6C-4E3F-4277-A9D8-400F0532491A}" destId="{A82AA142-6841-4970-A611-54037DBBA4D4}" srcOrd="0" destOrd="0" presId="urn:microsoft.com/office/officeart/2005/8/layout/list1"/>
    <dgm:cxn modelId="{3D912CE9-89BD-4CFB-A1DE-26B7AB017DB2}" type="presParOf" srcId="{42A3AE6C-4E3F-4277-A9D8-400F0532491A}" destId="{AFA272FB-E636-41D0-81CC-20995C98219D}" srcOrd="1" destOrd="0" presId="urn:microsoft.com/office/officeart/2005/8/layout/list1"/>
    <dgm:cxn modelId="{8D9DC60A-B1CB-4916-BA2F-2EA33C6ABFF1}" type="presParOf" srcId="{247E016A-59D0-4042-B2FB-F87B45E59227}" destId="{F405F81B-B38B-454A-BB8A-42F0B6106200}" srcOrd="13" destOrd="0" presId="urn:microsoft.com/office/officeart/2005/8/layout/list1"/>
    <dgm:cxn modelId="{100239D9-B295-4C3D-BF4B-9DA6F790939C}" type="presParOf" srcId="{247E016A-59D0-4042-B2FB-F87B45E59227}" destId="{C2437758-CF33-4147-AAE6-0A995DF8C0B2}" srcOrd="14" destOrd="0" presId="urn:microsoft.com/office/officeart/2005/8/layout/list1"/>
  </dgm:cxnLst>
  <dgm:bg/>
  <dgm:whole/>
</dgm:dataModel>
</file>

<file path=ppt/diagrams/data6.xml><?xml version="1.0" encoding="utf-8"?>
<dgm:dataModel xmlns:dgm="http://schemas.openxmlformats.org/drawingml/2006/diagram" xmlns:a="http://schemas.openxmlformats.org/drawingml/2006/main">
  <dgm:ptLst>
    <dgm:pt modelId="{388329B5-E99A-41E0-8406-054929A5A1E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VE"/>
        </a:p>
      </dgm:t>
    </dgm:pt>
    <dgm:pt modelId="{A117B8F7-7042-45DD-A5AB-25AE1800737B}">
      <dgm:prSet custT="1"/>
      <dgm:spPr/>
      <dgm:t>
        <a:bodyPr/>
        <a:lstStyle/>
        <a:p>
          <a:pPr rtl="0"/>
          <a:r>
            <a:rPr lang="es-VE" sz="1600" b="1" dirty="0" smtClean="0"/>
            <a:t>Movimientos Repetitivos </a:t>
          </a:r>
          <a:r>
            <a:rPr lang="es-VE" sz="1600" dirty="0" smtClean="0"/>
            <a:t>son aquellos cuya continuidad y mantenimiento en un trabajo que implica al mismo grupo osteomuscular, provocan fatiga, sobrecarga y dolor, pudiendo desembocar en una lesión. (López O, 2008</a:t>
          </a:r>
          <a:r>
            <a:rPr lang="es-VE" sz="1600" b="1" dirty="0" smtClean="0"/>
            <a:t>)</a:t>
          </a:r>
          <a:r>
            <a:rPr lang="es-VE" sz="1600" dirty="0" smtClean="0"/>
            <a:t>. </a:t>
          </a:r>
          <a:endParaRPr lang="es-VE" sz="1600" dirty="0"/>
        </a:p>
      </dgm:t>
    </dgm:pt>
    <dgm:pt modelId="{35AD64FB-4656-4F01-9D87-CA64CE8B430D}" type="parTrans" cxnId="{00E238FD-B791-4C14-89EB-A14306C7B50D}">
      <dgm:prSet/>
      <dgm:spPr/>
      <dgm:t>
        <a:bodyPr/>
        <a:lstStyle/>
        <a:p>
          <a:endParaRPr lang="es-VE"/>
        </a:p>
      </dgm:t>
    </dgm:pt>
    <dgm:pt modelId="{77257328-EC25-47A9-A5E1-8C1CE752BDAA}" type="sibTrans" cxnId="{00E238FD-B791-4C14-89EB-A14306C7B50D}">
      <dgm:prSet/>
      <dgm:spPr/>
      <dgm:t>
        <a:bodyPr/>
        <a:lstStyle/>
        <a:p>
          <a:endParaRPr lang="es-VE"/>
        </a:p>
      </dgm:t>
    </dgm:pt>
    <dgm:pt modelId="{224E136C-494B-4297-8DB4-A4B307E20370}">
      <dgm:prSet custT="1"/>
      <dgm:spPr/>
      <dgm:t>
        <a:bodyPr/>
        <a:lstStyle/>
        <a:p>
          <a:pPr algn="just" rtl="0"/>
          <a:r>
            <a:rPr lang="es-VE" sz="1600" b="1" i="1" dirty="0" smtClean="0"/>
            <a:t>Método Rapid </a:t>
          </a:r>
          <a:r>
            <a:rPr lang="es-VE" sz="1600" b="1" i="1" dirty="0" err="1" smtClean="0"/>
            <a:t>Entire</a:t>
          </a:r>
          <a:r>
            <a:rPr lang="es-VE" sz="1600" b="1" i="1" dirty="0" smtClean="0"/>
            <a:t> </a:t>
          </a:r>
          <a:r>
            <a:rPr lang="es-VE" sz="1600" b="1" i="1" dirty="0" err="1" smtClean="0"/>
            <a:t>Body</a:t>
          </a:r>
          <a:r>
            <a:rPr lang="es-VE" sz="1600" b="1" i="1" dirty="0" smtClean="0"/>
            <a:t> </a:t>
          </a:r>
          <a:r>
            <a:rPr lang="es-VE" sz="1600" b="1" i="1" dirty="0" err="1" smtClean="0"/>
            <a:t>Assessment</a:t>
          </a:r>
          <a:r>
            <a:rPr lang="es-VE" sz="1600" b="1" i="1" dirty="0" smtClean="0"/>
            <a:t> </a:t>
          </a:r>
          <a:r>
            <a:rPr lang="es-VE" sz="1600" b="1" dirty="0" smtClean="0"/>
            <a:t>REBA</a:t>
          </a:r>
          <a:r>
            <a:rPr lang="es-VE" sz="1600" b="1" i="1" dirty="0" smtClean="0"/>
            <a:t> </a:t>
          </a:r>
          <a:r>
            <a:rPr lang="es-VE" sz="1600" b="1" dirty="0" smtClean="0"/>
            <a:t>(2000)</a:t>
          </a:r>
          <a:r>
            <a:rPr lang="es-VE" sz="1600" b="1" i="1" dirty="0" smtClean="0"/>
            <a:t> </a:t>
          </a:r>
          <a:r>
            <a:rPr lang="es-VE" sz="1600" dirty="0" smtClean="0"/>
            <a:t>este es desarrollado para estimar el riesgo de padecer desordenes corporales relacionados con el trabajo. Está dirigido al análisis de la extremidad superior y a trabajos en los que se realizan movimientos repetitivos, el </a:t>
          </a:r>
          <a:r>
            <a:rPr lang="es-VE" sz="1600" b="1" dirty="0" smtClean="0"/>
            <a:t>REBA </a:t>
          </a:r>
          <a:r>
            <a:rPr lang="es-VE" sz="1600" dirty="0" smtClean="0"/>
            <a:t>(2000) es más general.  Fue concebido para analizar las posturas forzadas se estima para  Evaluar  mediante 4 niveles de riesgo</a:t>
          </a:r>
          <a:endParaRPr lang="es-VE" sz="1600" dirty="0"/>
        </a:p>
      </dgm:t>
    </dgm:pt>
    <dgm:pt modelId="{5F698C36-F717-4DBE-A469-FE38AC3B502C}" type="parTrans" cxnId="{F81012A1-B388-47B0-BA1D-E68267CA5CE0}">
      <dgm:prSet/>
      <dgm:spPr/>
      <dgm:t>
        <a:bodyPr/>
        <a:lstStyle/>
        <a:p>
          <a:endParaRPr lang="es-VE"/>
        </a:p>
      </dgm:t>
    </dgm:pt>
    <dgm:pt modelId="{4D4D4EF5-78CB-4B17-9E91-EE2E10AF80D6}" type="sibTrans" cxnId="{F81012A1-B388-47B0-BA1D-E68267CA5CE0}">
      <dgm:prSet/>
      <dgm:spPr/>
      <dgm:t>
        <a:bodyPr/>
        <a:lstStyle/>
        <a:p>
          <a:endParaRPr lang="es-VE"/>
        </a:p>
      </dgm:t>
    </dgm:pt>
    <dgm:pt modelId="{3109FC68-F10A-4D1C-9C8A-1A64C65ECFE8}" type="pres">
      <dgm:prSet presAssocID="{388329B5-E99A-41E0-8406-054929A5A1E4}" presName="linear" presStyleCnt="0">
        <dgm:presLayoutVars>
          <dgm:dir/>
          <dgm:animLvl val="lvl"/>
          <dgm:resizeHandles val="exact"/>
        </dgm:presLayoutVars>
      </dgm:prSet>
      <dgm:spPr/>
      <dgm:t>
        <a:bodyPr/>
        <a:lstStyle/>
        <a:p>
          <a:endParaRPr lang="es-ES"/>
        </a:p>
      </dgm:t>
    </dgm:pt>
    <dgm:pt modelId="{21EDEE9D-2F83-4210-9D53-137455C8AAC6}" type="pres">
      <dgm:prSet presAssocID="{A117B8F7-7042-45DD-A5AB-25AE1800737B}" presName="parentLin" presStyleCnt="0"/>
      <dgm:spPr/>
    </dgm:pt>
    <dgm:pt modelId="{929037B4-60A7-4A8F-A4E7-FF904146D937}" type="pres">
      <dgm:prSet presAssocID="{A117B8F7-7042-45DD-A5AB-25AE1800737B}" presName="parentLeftMargin" presStyleLbl="node1" presStyleIdx="0" presStyleCnt="2"/>
      <dgm:spPr/>
      <dgm:t>
        <a:bodyPr/>
        <a:lstStyle/>
        <a:p>
          <a:endParaRPr lang="es-ES"/>
        </a:p>
      </dgm:t>
    </dgm:pt>
    <dgm:pt modelId="{3131D7A3-02CC-463B-8492-0282136C46FD}" type="pres">
      <dgm:prSet presAssocID="{A117B8F7-7042-45DD-A5AB-25AE1800737B}" presName="parentText" presStyleLbl="node1" presStyleIdx="0" presStyleCnt="2" custScaleX="118724" custScaleY="48846">
        <dgm:presLayoutVars>
          <dgm:chMax val="0"/>
          <dgm:bulletEnabled val="1"/>
        </dgm:presLayoutVars>
      </dgm:prSet>
      <dgm:spPr/>
      <dgm:t>
        <a:bodyPr/>
        <a:lstStyle/>
        <a:p>
          <a:endParaRPr lang="es-VE"/>
        </a:p>
      </dgm:t>
    </dgm:pt>
    <dgm:pt modelId="{3307519C-B66B-4A4F-A643-21C9F9C402EB}" type="pres">
      <dgm:prSet presAssocID="{A117B8F7-7042-45DD-A5AB-25AE1800737B}" presName="negativeSpace" presStyleCnt="0"/>
      <dgm:spPr/>
    </dgm:pt>
    <dgm:pt modelId="{E4F4B3DE-4BD3-4718-9578-BF61731207D4}" type="pres">
      <dgm:prSet presAssocID="{A117B8F7-7042-45DD-A5AB-25AE1800737B}" presName="childText" presStyleLbl="conFgAcc1" presStyleIdx="0" presStyleCnt="2" custScaleY="62471">
        <dgm:presLayoutVars>
          <dgm:bulletEnabled val="1"/>
        </dgm:presLayoutVars>
      </dgm:prSet>
      <dgm:spPr/>
    </dgm:pt>
    <dgm:pt modelId="{6D9836AA-B4A8-494F-B058-1E2C30A757AD}" type="pres">
      <dgm:prSet presAssocID="{77257328-EC25-47A9-A5E1-8C1CE752BDAA}" presName="spaceBetweenRectangles" presStyleCnt="0"/>
      <dgm:spPr/>
    </dgm:pt>
    <dgm:pt modelId="{C3345383-0539-4431-BBB5-9E7FBED859DA}" type="pres">
      <dgm:prSet presAssocID="{224E136C-494B-4297-8DB4-A4B307E20370}" presName="parentLin" presStyleCnt="0"/>
      <dgm:spPr/>
    </dgm:pt>
    <dgm:pt modelId="{6E27EB5D-590E-4CA8-A041-BE5E10D545E5}" type="pres">
      <dgm:prSet presAssocID="{224E136C-494B-4297-8DB4-A4B307E20370}" presName="parentLeftMargin" presStyleLbl="node1" presStyleIdx="0" presStyleCnt="2"/>
      <dgm:spPr/>
      <dgm:t>
        <a:bodyPr/>
        <a:lstStyle/>
        <a:p>
          <a:endParaRPr lang="es-ES"/>
        </a:p>
      </dgm:t>
    </dgm:pt>
    <dgm:pt modelId="{5DD3A673-EAA7-4B5E-BEEA-6CB485F8D3FA}" type="pres">
      <dgm:prSet presAssocID="{224E136C-494B-4297-8DB4-A4B307E20370}" presName="parentText" presStyleLbl="node1" presStyleIdx="1" presStyleCnt="2" custScaleX="119417" custScaleY="87668">
        <dgm:presLayoutVars>
          <dgm:chMax val="0"/>
          <dgm:bulletEnabled val="1"/>
        </dgm:presLayoutVars>
      </dgm:prSet>
      <dgm:spPr/>
      <dgm:t>
        <a:bodyPr/>
        <a:lstStyle/>
        <a:p>
          <a:endParaRPr lang="es-VE"/>
        </a:p>
      </dgm:t>
    </dgm:pt>
    <dgm:pt modelId="{9A22DD64-B68C-4CEA-BFBF-5506941A2945}" type="pres">
      <dgm:prSet presAssocID="{224E136C-494B-4297-8DB4-A4B307E20370}" presName="negativeSpace" presStyleCnt="0"/>
      <dgm:spPr/>
    </dgm:pt>
    <dgm:pt modelId="{694A6CE4-E4C2-4549-A271-9618D3CB779F}" type="pres">
      <dgm:prSet presAssocID="{224E136C-494B-4297-8DB4-A4B307E20370}" presName="childText" presStyleLbl="conFgAcc1" presStyleIdx="1" presStyleCnt="2" custScaleY="69879" custLinFactNeighborX="-935">
        <dgm:presLayoutVars>
          <dgm:bulletEnabled val="1"/>
        </dgm:presLayoutVars>
      </dgm:prSet>
      <dgm:spPr/>
    </dgm:pt>
  </dgm:ptLst>
  <dgm:cxnLst>
    <dgm:cxn modelId="{0DDD02A2-335A-4887-89F3-7276B96B9169}" type="presOf" srcId="{388329B5-E99A-41E0-8406-054929A5A1E4}" destId="{3109FC68-F10A-4D1C-9C8A-1A64C65ECFE8}" srcOrd="0" destOrd="0" presId="urn:microsoft.com/office/officeart/2005/8/layout/list1"/>
    <dgm:cxn modelId="{9B2C5136-B263-457A-87F8-B8674282590E}" type="presOf" srcId="{A117B8F7-7042-45DD-A5AB-25AE1800737B}" destId="{929037B4-60A7-4A8F-A4E7-FF904146D937}" srcOrd="0" destOrd="0" presId="urn:microsoft.com/office/officeart/2005/8/layout/list1"/>
    <dgm:cxn modelId="{B146036C-CBC3-479D-BD71-8D80B252E38C}" type="presOf" srcId="{224E136C-494B-4297-8DB4-A4B307E20370}" destId="{6E27EB5D-590E-4CA8-A041-BE5E10D545E5}" srcOrd="0" destOrd="0" presId="urn:microsoft.com/office/officeart/2005/8/layout/list1"/>
    <dgm:cxn modelId="{3CD45866-2A7A-458B-BD7D-B7B047534EA4}" type="presOf" srcId="{A117B8F7-7042-45DD-A5AB-25AE1800737B}" destId="{3131D7A3-02CC-463B-8492-0282136C46FD}" srcOrd="1" destOrd="0" presId="urn:microsoft.com/office/officeart/2005/8/layout/list1"/>
    <dgm:cxn modelId="{730C56CB-0A13-4E3C-8A32-40AC51AF68A7}" type="presOf" srcId="{224E136C-494B-4297-8DB4-A4B307E20370}" destId="{5DD3A673-EAA7-4B5E-BEEA-6CB485F8D3FA}" srcOrd="1" destOrd="0" presId="urn:microsoft.com/office/officeart/2005/8/layout/list1"/>
    <dgm:cxn modelId="{00E238FD-B791-4C14-89EB-A14306C7B50D}" srcId="{388329B5-E99A-41E0-8406-054929A5A1E4}" destId="{A117B8F7-7042-45DD-A5AB-25AE1800737B}" srcOrd="0" destOrd="0" parTransId="{35AD64FB-4656-4F01-9D87-CA64CE8B430D}" sibTransId="{77257328-EC25-47A9-A5E1-8C1CE752BDAA}"/>
    <dgm:cxn modelId="{F81012A1-B388-47B0-BA1D-E68267CA5CE0}" srcId="{388329B5-E99A-41E0-8406-054929A5A1E4}" destId="{224E136C-494B-4297-8DB4-A4B307E20370}" srcOrd="1" destOrd="0" parTransId="{5F698C36-F717-4DBE-A469-FE38AC3B502C}" sibTransId="{4D4D4EF5-78CB-4B17-9E91-EE2E10AF80D6}"/>
    <dgm:cxn modelId="{9B066086-4367-4B1D-B146-44C569CECB8D}" type="presParOf" srcId="{3109FC68-F10A-4D1C-9C8A-1A64C65ECFE8}" destId="{21EDEE9D-2F83-4210-9D53-137455C8AAC6}" srcOrd="0" destOrd="0" presId="urn:microsoft.com/office/officeart/2005/8/layout/list1"/>
    <dgm:cxn modelId="{2A6E5C4F-4C75-4FF8-B42B-098484A9A873}" type="presParOf" srcId="{21EDEE9D-2F83-4210-9D53-137455C8AAC6}" destId="{929037B4-60A7-4A8F-A4E7-FF904146D937}" srcOrd="0" destOrd="0" presId="urn:microsoft.com/office/officeart/2005/8/layout/list1"/>
    <dgm:cxn modelId="{2DB22690-60DD-4041-BCC6-256258CE5BDD}" type="presParOf" srcId="{21EDEE9D-2F83-4210-9D53-137455C8AAC6}" destId="{3131D7A3-02CC-463B-8492-0282136C46FD}" srcOrd="1" destOrd="0" presId="urn:microsoft.com/office/officeart/2005/8/layout/list1"/>
    <dgm:cxn modelId="{35C5DB33-969C-4797-8559-881FF6989F59}" type="presParOf" srcId="{3109FC68-F10A-4D1C-9C8A-1A64C65ECFE8}" destId="{3307519C-B66B-4A4F-A643-21C9F9C402EB}" srcOrd="1" destOrd="0" presId="urn:microsoft.com/office/officeart/2005/8/layout/list1"/>
    <dgm:cxn modelId="{92406458-AA47-43ED-821E-B8E52AA6BA5A}" type="presParOf" srcId="{3109FC68-F10A-4D1C-9C8A-1A64C65ECFE8}" destId="{E4F4B3DE-4BD3-4718-9578-BF61731207D4}" srcOrd="2" destOrd="0" presId="urn:microsoft.com/office/officeart/2005/8/layout/list1"/>
    <dgm:cxn modelId="{7E090D2C-03CE-447D-91BC-B0852EC38A43}" type="presParOf" srcId="{3109FC68-F10A-4D1C-9C8A-1A64C65ECFE8}" destId="{6D9836AA-B4A8-494F-B058-1E2C30A757AD}" srcOrd="3" destOrd="0" presId="urn:microsoft.com/office/officeart/2005/8/layout/list1"/>
    <dgm:cxn modelId="{07376EE4-4297-40AD-8258-6127AF20E065}" type="presParOf" srcId="{3109FC68-F10A-4D1C-9C8A-1A64C65ECFE8}" destId="{C3345383-0539-4431-BBB5-9E7FBED859DA}" srcOrd="4" destOrd="0" presId="urn:microsoft.com/office/officeart/2005/8/layout/list1"/>
    <dgm:cxn modelId="{F9D21F1D-F4A9-4542-ACD4-7D2C3998B9AE}" type="presParOf" srcId="{C3345383-0539-4431-BBB5-9E7FBED859DA}" destId="{6E27EB5D-590E-4CA8-A041-BE5E10D545E5}" srcOrd="0" destOrd="0" presId="urn:microsoft.com/office/officeart/2005/8/layout/list1"/>
    <dgm:cxn modelId="{ECCD3FD2-1024-458E-9B29-7311AE8DB24D}" type="presParOf" srcId="{C3345383-0539-4431-BBB5-9E7FBED859DA}" destId="{5DD3A673-EAA7-4B5E-BEEA-6CB485F8D3FA}" srcOrd="1" destOrd="0" presId="urn:microsoft.com/office/officeart/2005/8/layout/list1"/>
    <dgm:cxn modelId="{3D83CE88-63AD-4800-A9B6-1F5EFE1A9E49}" type="presParOf" srcId="{3109FC68-F10A-4D1C-9C8A-1A64C65ECFE8}" destId="{9A22DD64-B68C-4CEA-BFBF-5506941A2945}" srcOrd="5" destOrd="0" presId="urn:microsoft.com/office/officeart/2005/8/layout/list1"/>
    <dgm:cxn modelId="{7B8A530F-72A8-4865-ACF4-3D5459DE8D8A}" type="presParOf" srcId="{3109FC68-F10A-4D1C-9C8A-1A64C65ECFE8}" destId="{694A6CE4-E4C2-4549-A271-9618D3CB779F}" srcOrd="6" destOrd="0" presId="urn:microsoft.com/office/officeart/2005/8/layout/list1"/>
  </dgm:cxnLst>
  <dgm:bg/>
  <dgm:whole/>
</dgm:dataModel>
</file>

<file path=ppt/diagrams/data7.xml><?xml version="1.0" encoding="utf-8"?>
<dgm:dataModel xmlns:dgm="http://schemas.openxmlformats.org/drawingml/2006/diagram" xmlns:a="http://schemas.openxmlformats.org/drawingml/2006/main">
  <dgm:ptLst>
    <dgm:pt modelId="{1CBA4216-B930-4D4B-A1AA-D4598D3ED723}" type="doc">
      <dgm:prSet loTypeId="urn:microsoft.com/office/officeart/2005/8/layout/default" loCatId="list" qsTypeId="urn:microsoft.com/office/officeart/2005/8/quickstyle/simple2" qsCatId="simple" csTypeId="urn:microsoft.com/office/officeart/2005/8/colors/accent1_2" csCatId="accent1" phldr="1"/>
      <dgm:spPr/>
      <dgm:t>
        <a:bodyPr/>
        <a:lstStyle/>
        <a:p>
          <a:endParaRPr lang="es-VE"/>
        </a:p>
      </dgm:t>
    </dgm:pt>
    <dgm:pt modelId="{C6C92689-BE04-4921-A6F2-D9F04AE4F096}">
      <dgm:prSet/>
      <dgm:spPr/>
      <dgm:t>
        <a:bodyPr/>
        <a:lstStyle/>
        <a:p>
          <a:pPr rtl="0"/>
          <a:r>
            <a:rPr lang="es-ES" b="1" dirty="0" smtClean="0"/>
            <a:t>CRBV</a:t>
          </a:r>
          <a:r>
            <a:rPr lang="es-ES" dirty="0" smtClean="0"/>
            <a:t> (1999) artículo 84  garantizar el derecho a la salud </a:t>
          </a:r>
          <a:endParaRPr lang="es-VE" dirty="0"/>
        </a:p>
      </dgm:t>
    </dgm:pt>
    <dgm:pt modelId="{B74E4CC9-72C4-4632-8E57-1208E4D39B51}" type="parTrans" cxnId="{A6CC74AA-185B-40A7-95CA-B64A302D2B5A}">
      <dgm:prSet/>
      <dgm:spPr/>
      <dgm:t>
        <a:bodyPr/>
        <a:lstStyle/>
        <a:p>
          <a:endParaRPr lang="es-VE"/>
        </a:p>
      </dgm:t>
    </dgm:pt>
    <dgm:pt modelId="{7E66F857-10E3-48CB-937B-8B7C0A8C1005}" type="sibTrans" cxnId="{A6CC74AA-185B-40A7-95CA-B64A302D2B5A}">
      <dgm:prSet/>
      <dgm:spPr/>
      <dgm:t>
        <a:bodyPr/>
        <a:lstStyle/>
        <a:p>
          <a:endParaRPr lang="es-VE"/>
        </a:p>
      </dgm:t>
    </dgm:pt>
    <dgm:pt modelId="{C669953F-CDC1-405C-B9CB-FD7883F908EF}">
      <dgm:prSet/>
      <dgm:spPr/>
      <dgm:t>
        <a:bodyPr/>
        <a:lstStyle/>
        <a:p>
          <a:pPr rtl="0"/>
          <a:r>
            <a:rPr lang="es-ES" b="1" dirty="0" smtClean="0"/>
            <a:t>LOPCYMAT </a:t>
          </a:r>
          <a:r>
            <a:rPr lang="es-ES" dirty="0" smtClean="0"/>
            <a:t>(2005)</a:t>
          </a:r>
          <a:endParaRPr lang="es-VE" dirty="0"/>
        </a:p>
      </dgm:t>
    </dgm:pt>
    <dgm:pt modelId="{D7DAC853-E68E-430F-A22F-52186879A2AF}" type="parTrans" cxnId="{02ED1C44-42A1-4B62-ACEF-74BD422EA30E}">
      <dgm:prSet/>
      <dgm:spPr/>
      <dgm:t>
        <a:bodyPr/>
        <a:lstStyle/>
        <a:p>
          <a:endParaRPr lang="es-VE"/>
        </a:p>
      </dgm:t>
    </dgm:pt>
    <dgm:pt modelId="{96C2C032-F679-4A62-B165-2639CE6C76E8}" type="sibTrans" cxnId="{02ED1C44-42A1-4B62-ACEF-74BD422EA30E}">
      <dgm:prSet/>
      <dgm:spPr/>
      <dgm:t>
        <a:bodyPr/>
        <a:lstStyle/>
        <a:p>
          <a:endParaRPr lang="es-VE"/>
        </a:p>
      </dgm:t>
    </dgm:pt>
    <dgm:pt modelId="{453E6835-56B7-47FA-A0A5-302D6F9E5A44}">
      <dgm:prSet/>
      <dgm:spPr/>
      <dgm:t>
        <a:bodyPr/>
        <a:lstStyle/>
        <a:p>
          <a:pPr rtl="0"/>
          <a:r>
            <a:rPr lang="es-ES" b="1" dirty="0" smtClean="0"/>
            <a:t>RLOPCYMAT</a:t>
          </a:r>
          <a:r>
            <a:rPr lang="es-ES" dirty="0" smtClean="0"/>
            <a:t>(2005)</a:t>
          </a:r>
          <a:endParaRPr lang="es-VE" dirty="0"/>
        </a:p>
      </dgm:t>
    </dgm:pt>
    <dgm:pt modelId="{1B8EAE2C-2061-4604-B563-FA0654222E5D}" type="parTrans" cxnId="{29AC3659-C33C-4A18-9133-D6BE3D559BC9}">
      <dgm:prSet/>
      <dgm:spPr/>
      <dgm:t>
        <a:bodyPr/>
        <a:lstStyle/>
        <a:p>
          <a:endParaRPr lang="es-VE"/>
        </a:p>
      </dgm:t>
    </dgm:pt>
    <dgm:pt modelId="{2D55D559-8493-46A1-93E9-8902F55E3666}" type="sibTrans" cxnId="{29AC3659-C33C-4A18-9133-D6BE3D559BC9}">
      <dgm:prSet/>
      <dgm:spPr/>
      <dgm:t>
        <a:bodyPr/>
        <a:lstStyle/>
        <a:p>
          <a:endParaRPr lang="es-VE"/>
        </a:p>
      </dgm:t>
    </dgm:pt>
    <dgm:pt modelId="{0C595AE0-54E1-488A-812D-800D41E165CA}">
      <dgm:prSet/>
      <dgm:spPr/>
      <dgm:t>
        <a:bodyPr/>
        <a:lstStyle/>
        <a:p>
          <a:pPr rtl="0"/>
          <a:r>
            <a:rPr lang="es-ES" b="1" dirty="0" smtClean="0"/>
            <a:t>Norma  Venezolana COVENIN 2260 </a:t>
          </a:r>
          <a:r>
            <a:rPr lang="es-ES" dirty="0" smtClean="0"/>
            <a:t>(1988)</a:t>
          </a:r>
          <a:endParaRPr lang="es-VE" dirty="0"/>
        </a:p>
      </dgm:t>
    </dgm:pt>
    <dgm:pt modelId="{BCAFC6EF-CCEC-4F59-A7BD-5826B2B6BD7B}" type="parTrans" cxnId="{5ED82D2A-B4CB-415D-B747-59F5B213256A}">
      <dgm:prSet/>
      <dgm:spPr/>
      <dgm:t>
        <a:bodyPr/>
        <a:lstStyle/>
        <a:p>
          <a:endParaRPr lang="es-VE"/>
        </a:p>
      </dgm:t>
    </dgm:pt>
    <dgm:pt modelId="{D94BB407-1F6A-4601-88B4-CB816BDD68FE}" type="sibTrans" cxnId="{5ED82D2A-B4CB-415D-B747-59F5B213256A}">
      <dgm:prSet/>
      <dgm:spPr/>
      <dgm:t>
        <a:bodyPr/>
        <a:lstStyle/>
        <a:p>
          <a:endParaRPr lang="es-VE"/>
        </a:p>
      </dgm:t>
    </dgm:pt>
    <dgm:pt modelId="{994A408F-F508-4A36-88E0-5557940B6152}">
      <dgm:prSet/>
      <dgm:spPr/>
      <dgm:t>
        <a:bodyPr/>
        <a:lstStyle/>
        <a:p>
          <a:pPr rtl="0"/>
          <a:r>
            <a:rPr lang="es-VE" b="1" dirty="0" smtClean="0"/>
            <a:t>Norma Venezolana  COVENIN  2273 </a:t>
          </a:r>
          <a:r>
            <a:rPr lang="es-VE" dirty="0" smtClean="0"/>
            <a:t>(1991) </a:t>
          </a:r>
          <a:endParaRPr lang="es-VE" i="1" dirty="0"/>
        </a:p>
      </dgm:t>
    </dgm:pt>
    <dgm:pt modelId="{273F70EF-14BA-439D-8C26-BFF76EA12116}" type="parTrans" cxnId="{9A6DFADC-DDF8-433B-81E9-736067EF98BC}">
      <dgm:prSet/>
      <dgm:spPr/>
      <dgm:t>
        <a:bodyPr/>
        <a:lstStyle/>
        <a:p>
          <a:endParaRPr lang="es-VE"/>
        </a:p>
      </dgm:t>
    </dgm:pt>
    <dgm:pt modelId="{D8959146-2BDA-4652-950E-A3EECE9BAD68}" type="sibTrans" cxnId="{9A6DFADC-DDF8-433B-81E9-736067EF98BC}">
      <dgm:prSet/>
      <dgm:spPr/>
      <dgm:t>
        <a:bodyPr/>
        <a:lstStyle/>
        <a:p>
          <a:endParaRPr lang="es-VE"/>
        </a:p>
      </dgm:t>
    </dgm:pt>
    <dgm:pt modelId="{BA2B19D0-6AF7-4375-ABEC-FD269D7804ED}">
      <dgm:prSet/>
      <dgm:spPr/>
      <dgm:t>
        <a:bodyPr/>
        <a:lstStyle/>
        <a:p>
          <a:pPr rtl="0"/>
          <a:r>
            <a:rPr lang="es-VE" b="1" dirty="0" smtClean="0"/>
            <a:t>NIOSH </a:t>
          </a:r>
          <a:r>
            <a:rPr lang="es-VE" dirty="0" smtClean="0"/>
            <a:t>(1991)</a:t>
          </a:r>
          <a:endParaRPr lang="es-VE" dirty="0"/>
        </a:p>
      </dgm:t>
    </dgm:pt>
    <dgm:pt modelId="{92768411-440B-4983-8F74-9D08CF3520A5}" type="parTrans" cxnId="{0E5CEC8F-BEA2-49B2-9F19-7C9B7679C113}">
      <dgm:prSet/>
      <dgm:spPr/>
      <dgm:t>
        <a:bodyPr/>
        <a:lstStyle/>
        <a:p>
          <a:endParaRPr lang="es-VE"/>
        </a:p>
      </dgm:t>
    </dgm:pt>
    <dgm:pt modelId="{44914E48-DEB4-4008-81CD-DE517943A0EE}" type="sibTrans" cxnId="{0E5CEC8F-BEA2-49B2-9F19-7C9B7679C113}">
      <dgm:prSet/>
      <dgm:spPr/>
      <dgm:t>
        <a:bodyPr/>
        <a:lstStyle/>
        <a:p>
          <a:endParaRPr lang="es-VE"/>
        </a:p>
      </dgm:t>
    </dgm:pt>
    <dgm:pt modelId="{146ACD7A-64CA-4070-9B88-953591369FD6}">
      <dgm:prSet/>
      <dgm:spPr/>
      <dgm:t>
        <a:bodyPr/>
        <a:lstStyle/>
        <a:p>
          <a:pPr rtl="0"/>
          <a:r>
            <a:rPr lang="es-VE" b="1" dirty="0" smtClean="0"/>
            <a:t>OSHA </a:t>
          </a:r>
          <a:r>
            <a:rPr lang="es-VE" dirty="0" smtClean="0"/>
            <a:t>(1990)</a:t>
          </a:r>
          <a:endParaRPr lang="es-ES" dirty="0"/>
        </a:p>
      </dgm:t>
    </dgm:pt>
    <dgm:pt modelId="{92B835CC-2EE3-46AD-8739-57177376F86A}" type="parTrans" cxnId="{9F590C9F-63F0-47A2-AA92-CAC60DF0CF68}">
      <dgm:prSet/>
      <dgm:spPr/>
      <dgm:t>
        <a:bodyPr/>
        <a:lstStyle/>
        <a:p>
          <a:endParaRPr lang="es-VE"/>
        </a:p>
      </dgm:t>
    </dgm:pt>
    <dgm:pt modelId="{2F7D6C77-7BBF-4DC0-887C-344353A227FB}" type="sibTrans" cxnId="{9F590C9F-63F0-47A2-AA92-CAC60DF0CF68}">
      <dgm:prSet/>
      <dgm:spPr/>
      <dgm:t>
        <a:bodyPr/>
        <a:lstStyle/>
        <a:p>
          <a:endParaRPr lang="es-VE"/>
        </a:p>
      </dgm:t>
    </dgm:pt>
    <dgm:pt modelId="{51C79A43-AED2-412E-B222-B97416FC91E1}" type="pres">
      <dgm:prSet presAssocID="{1CBA4216-B930-4D4B-A1AA-D4598D3ED723}" presName="diagram" presStyleCnt="0">
        <dgm:presLayoutVars>
          <dgm:dir/>
          <dgm:resizeHandles val="exact"/>
        </dgm:presLayoutVars>
      </dgm:prSet>
      <dgm:spPr/>
      <dgm:t>
        <a:bodyPr/>
        <a:lstStyle/>
        <a:p>
          <a:endParaRPr lang="es-ES"/>
        </a:p>
      </dgm:t>
    </dgm:pt>
    <dgm:pt modelId="{52CFB68D-A553-4306-BCCD-161A687F6757}" type="pres">
      <dgm:prSet presAssocID="{C6C92689-BE04-4921-A6F2-D9F04AE4F096}" presName="node" presStyleLbl="node1" presStyleIdx="0" presStyleCnt="7" custScaleX="288432" custScaleY="45432" custLinFactNeighborX="48918" custLinFactNeighborY="-66043">
        <dgm:presLayoutVars>
          <dgm:bulletEnabled val="1"/>
        </dgm:presLayoutVars>
      </dgm:prSet>
      <dgm:spPr/>
      <dgm:t>
        <a:bodyPr/>
        <a:lstStyle/>
        <a:p>
          <a:endParaRPr lang="es-ES"/>
        </a:p>
      </dgm:t>
    </dgm:pt>
    <dgm:pt modelId="{CD953ECC-56EE-4A5E-8C3A-F535775F42E3}" type="pres">
      <dgm:prSet presAssocID="{7E66F857-10E3-48CB-937B-8B7C0A8C1005}" presName="sibTrans" presStyleCnt="0"/>
      <dgm:spPr/>
    </dgm:pt>
    <dgm:pt modelId="{EF6FAFD0-343D-4E99-8EE2-2C357288E843}" type="pres">
      <dgm:prSet presAssocID="{C669953F-CDC1-405C-B9CB-FD7883F908EF}" presName="node" presStyleLbl="node1" presStyleIdx="1" presStyleCnt="7" custScaleY="44728" custLinFactX="-100000" custLinFactNeighborX="-176261" custLinFactNeighborY="24397">
        <dgm:presLayoutVars>
          <dgm:bulletEnabled val="1"/>
        </dgm:presLayoutVars>
      </dgm:prSet>
      <dgm:spPr/>
      <dgm:t>
        <a:bodyPr/>
        <a:lstStyle/>
        <a:p>
          <a:endParaRPr lang="es-ES"/>
        </a:p>
      </dgm:t>
    </dgm:pt>
    <dgm:pt modelId="{5B275422-FF41-44A1-AFF6-267DF321DCA1}" type="pres">
      <dgm:prSet presAssocID="{96C2C032-F679-4A62-B165-2639CE6C76E8}" presName="sibTrans" presStyleCnt="0"/>
      <dgm:spPr/>
    </dgm:pt>
    <dgm:pt modelId="{40F83023-345A-4A07-B189-A96CCA7AC3AF}" type="pres">
      <dgm:prSet presAssocID="{453E6835-56B7-47FA-A0A5-302D6F9E5A44}" presName="node" presStyleLbl="node1" presStyleIdx="2" presStyleCnt="7" custScaleY="43632" custLinFactX="39648" custLinFactNeighborX="100000" custLinFactNeighborY="-52563">
        <dgm:presLayoutVars>
          <dgm:bulletEnabled val="1"/>
        </dgm:presLayoutVars>
      </dgm:prSet>
      <dgm:spPr/>
      <dgm:t>
        <a:bodyPr/>
        <a:lstStyle/>
        <a:p>
          <a:endParaRPr lang="es-VE"/>
        </a:p>
      </dgm:t>
    </dgm:pt>
    <dgm:pt modelId="{BA58069D-0B10-4A0E-8944-8C5338A91F3C}" type="pres">
      <dgm:prSet presAssocID="{2D55D559-8493-46A1-93E9-8902F55E3666}" presName="sibTrans" presStyleCnt="0"/>
      <dgm:spPr/>
    </dgm:pt>
    <dgm:pt modelId="{9979684A-5411-4D93-BB06-FD0A8DDB57EB}" type="pres">
      <dgm:prSet presAssocID="{0C595AE0-54E1-488A-812D-800D41E165CA}" presName="node" presStyleLbl="node1" presStyleIdx="3" presStyleCnt="7" custLinFactNeighborX="-98758" custLinFactNeighborY="72898">
        <dgm:presLayoutVars>
          <dgm:bulletEnabled val="1"/>
        </dgm:presLayoutVars>
      </dgm:prSet>
      <dgm:spPr/>
      <dgm:t>
        <a:bodyPr/>
        <a:lstStyle/>
        <a:p>
          <a:endParaRPr lang="es-VE"/>
        </a:p>
      </dgm:t>
    </dgm:pt>
    <dgm:pt modelId="{285C760B-C1AD-4F01-8FEA-517C3BA0D540}" type="pres">
      <dgm:prSet presAssocID="{D94BB407-1F6A-4601-88B4-CB816BDD68FE}" presName="sibTrans" presStyleCnt="0"/>
      <dgm:spPr/>
    </dgm:pt>
    <dgm:pt modelId="{6AE17562-0EBC-4A27-AEDE-7D4419EE1CFE}" type="pres">
      <dgm:prSet presAssocID="{994A408F-F508-4A36-88E0-5557940B6152}" presName="node" presStyleLbl="node1" presStyleIdx="4" presStyleCnt="7" custLinFactNeighborX="-80352" custLinFactNeighborY="72898">
        <dgm:presLayoutVars>
          <dgm:bulletEnabled val="1"/>
        </dgm:presLayoutVars>
      </dgm:prSet>
      <dgm:spPr/>
      <dgm:t>
        <a:bodyPr/>
        <a:lstStyle/>
        <a:p>
          <a:endParaRPr lang="es-ES"/>
        </a:p>
      </dgm:t>
    </dgm:pt>
    <dgm:pt modelId="{E75A6BBF-38B3-4CCE-9779-A2731F5FCC16}" type="pres">
      <dgm:prSet presAssocID="{D8959146-2BDA-4652-950E-A3EECE9BAD68}" presName="sibTrans" presStyleCnt="0"/>
      <dgm:spPr/>
    </dgm:pt>
    <dgm:pt modelId="{BFB2F05F-BAAC-4851-95B3-78D3959B6FE2}" type="pres">
      <dgm:prSet presAssocID="{BA2B19D0-6AF7-4375-ABEC-FD269D7804ED}" presName="node" presStyleLbl="node1" presStyleIdx="5" presStyleCnt="7" custScaleX="69920" custScaleY="58801" custLinFactNeighborX="-11362" custLinFactNeighborY="-57949">
        <dgm:presLayoutVars>
          <dgm:bulletEnabled val="1"/>
        </dgm:presLayoutVars>
      </dgm:prSet>
      <dgm:spPr/>
      <dgm:t>
        <a:bodyPr/>
        <a:lstStyle/>
        <a:p>
          <a:endParaRPr lang="es-ES"/>
        </a:p>
      </dgm:t>
    </dgm:pt>
    <dgm:pt modelId="{E361DC95-9720-4413-BBBA-4C979F64E755}" type="pres">
      <dgm:prSet presAssocID="{44914E48-DEB4-4008-81CD-DE517943A0EE}" presName="sibTrans" presStyleCnt="0"/>
      <dgm:spPr/>
    </dgm:pt>
    <dgm:pt modelId="{D2C26BB2-AAC7-4FAA-872B-22A8D6E5D7BB}" type="pres">
      <dgm:prSet presAssocID="{146ACD7A-64CA-4070-9B88-953591369FD6}" presName="node" presStyleLbl="node1" presStyleIdx="6" presStyleCnt="7" custScaleX="69395" custScaleY="58801" custLinFactX="53376" custLinFactNeighborX="100000" custLinFactNeighborY="-11343">
        <dgm:presLayoutVars>
          <dgm:bulletEnabled val="1"/>
        </dgm:presLayoutVars>
      </dgm:prSet>
      <dgm:spPr/>
      <dgm:t>
        <a:bodyPr/>
        <a:lstStyle/>
        <a:p>
          <a:endParaRPr lang="es-ES"/>
        </a:p>
      </dgm:t>
    </dgm:pt>
  </dgm:ptLst>
  <dgm:cxnLst>
    <dgm:cxn modelId="{A9313F31-6370-4722-AE8D-3786F0130FDC}" type="presOf" srcId="{C6C92689-BE04-4921-A6F2-D9F04AE4F096}" destId="{52CFB68D-A553-4306-BCCD-161A687F6757}" srcOrd="0" destOrd="0" presId="urn:microsoft.com/office/officeart/2005/8/layout/default"/>
    <dgm:cxn modelId="{D695A85F-DCD1-4090-BCEA-E8DF64A0F376}" type="presOf" srcId="{BA2B19D0-6AF7-4375-ABEC-FD269D7804ED}" destId="{BFB2F05F-BAAC-4851-95B3-78D3959B6FE2}" srcOrd="0" destOrd="0" presId="urn:microsoft.com/office/officeart/2005/8/layout/default"/>
    <dgm:cxn modelId="{9A6DFADC-DDF8-433B-81E9-736067EF98BC}" srcId="{1CBA4216-B930-4D4B-A1AA-D4598D3ED723}" destId="{994A408F-F508-4A36-88E0-5557940B6152}" srcOrd="4" destOrd="0" parTransId="{273F70EF-14BA-439D-8C26-BFF76EA12116}" sibTransId="{D8959146-2BDA-4652-950E-A3EECE9BAD68}"/>
    <dgm:cxn modelId="{BFF73B50-5B71-4DDB-834A-9FE6C7799CC0}" type="presOf" srcId="{146ACD7A-64CA-4070-9B88-953591369FD6}" destId="{D2C26BB2-AAC7-4FAA-872B-22A8D6E5D7BB}" srcOrd="0" destOrd="0" presId="urn:microsoft.com/office/officeart/2005/8/layout/default"/>
    <dgm:cxn modelId="{02ED1C44-42A1-4B62-ACEF-74BD422EA30E}" srcId="{1CBA4216-B930-4D4B-A1AA-D4598D3ED723}" destId="{C669953F-CDC1-405C-B9CB-FD7883F908EF}" srcOrd="1" destOrd="0" parTransId="{D7DAC853-E68E-430F-A22F-52186879A2AF}" sibTransId="{96C2C032-F679-4A62-B165-2639CE6C76E8}"/>
    <dgm:cxn modelId="{D3D85BAA-11E0-4946-B1D1-67D34CC0DD89}" type="presOf" srcId="{453E6835-56B7-47FA-A0A5-302D6F9E5A44}" destId="{40F83023-345A-4A07-B189-A96CCA7AC3AF}" srcOrd="0" destOrd="0" presId="urn:microsoft.com/office/officeart/2005/8/layout/default"/>
    <dgm:cxn modelId="{5ED82D2A-B4CB-415D-B747-59F5B213256A}" srcId="{1CBA4216-B930-4D4B-A1AA-D4598D3ED723}" destId="{0C595AE0-54E1-488A-812D-800D41E165CA}" srcOrd="3" destOrd="0" parTransId="{BCAFC6EF-CCEC-4F59-A7BD-5826B2B6BD7B}" sibTransId="{D94BB407-1F6A-4601-88B4-CB816BDD68FE}"/>
    <dgm:cxn modelId="{4AEE8C33-2EC8-410C-85A4-E5EFE3E019B7}" type="presOf" srcId="{0C595AE0-54E1-488A-812D-800D41E165CA}" destId="{9979684A-5411-4D93-BB06-FD0A8DDB57EB}" srcOrd="0" destOrd="0" presId="urn:microsoft.com/office/officeart/2005/8/layout/default"/>
    <dgm:cxn modelId="{A6CC74AA-185B-40A7-95CA-B64A302D2B5A}" srcId="{1CBA4216-B930-4D4B-A1AA-D4598D3ED723}" destId="{C6C92689-BE04-4921-A6F2-D9F04AE4F096}" srcOrd="0" destOrd="0" parTransId="{B74E4CC9-72C4-4632-8E57-1208E4D39B51}" sibTransId="{7E66F857-10E3-48CB-937B-8B7C0A8C1005}"/>
    <dgm:cxn modelId="{AAE04817-4B87-4A0C-8CD8-371A4BA1C7D5}" type="presOf" srcId="{1CBA4216-B930-4D4B-A1AA-D4598D3ED723}" destId="{51C79A43-AED2-412E-B222-B97416FC91E1}" srcOrd="0" destOrd="0" presId="urn:microsoft.com/office/officeart/2005/8/layout/default"/>
    <dgm:cxn modelId="{28DB2129-0AA3-443A-ADE8-508F8C72F537}" type="presOf" srcId="{994A408F-F508-4A36-88E0-5557940B6152}" destId="{6AE17562-0EBC-4A27-AEDE-7D4419EE1CFE}" srcOrd="0" destOrd="0" presId="urn:microsoft.com/office/officeart/2005/8/layout/default"/>
    <dgm:cxn modelId="{29AC3659-C33C-4A18-9133-D6BE3D559BC9}" srcId="{1CBA4216-B930-4D4B-A1AA-D4598D3ED723}" destId="{453E6835-56B7-47FA-A0A5-302D6F9E5A44}" srcOrd="2" destOrd="0" parTransId="{1B8EAE2C-2061-4604-B563-FA0654222E5D}" sibTransId="{2D55D559-8493-46A1-93E9-8902F55E3666}"/>
    <dgm:cxn modelId="{0E5CEC8F-BEA2-49B2-9F19-7C9B7679C113}" srcId="{1CBA4216-B930-4D4B-A1AA-D4598D3ED723}" destId="{BA2B19D0-6AF7-4375-ABEC-FD269D7804ED}" srcOrd="5" destOrd="0" parTransId="{92768411-440B-4983-8F74-9D08CF3520A5}" sibTransId="{44914E48-DEB4-4008-81CD-DE517943A0EE}"/>
    <dgm:cxn modelId="{9F590C9F-63F0-47A2-AA92-CAC60DF0CF68}" srcId="{1CBA4216-B930-4D4B-A1AA-D4598D3ED723}" destId="{146ACD7A-64CA-4070-9B88-953591369FD6}" srcOrd="6" destOrd="0" parTransId="{92B835CC-2EE3-46AD-8739-57177376F86A}" sibTransId="{2F7D6C77-7BBF-4DC0-887C-344353A227FB}"/>
    <dgm:cxn modelId="{577E2879-F586-40E1-95A2-D9984107A18C}" type="presOf" srcId="{C669953F-CDC1-405C-B9CB-FD7883F908EF}" destId="{EF6FAFD0-343D-4E99-8EE2-2C357288E843}" srcOrd="0" destOrd="0" presId="urn:microsoft.com/office/officeart/2005/8/layout/default"/>
    <dgm:cxn modelId="{82C3B55C-4CC5-4BAB-B411-042E81330C6F}" type="presParOf" srcId="{51C79A43-AED2-412E-B222-B97416FC91E1}" destId="{52CFB68D-A553-4306-BCCD-161A687F6757}" srcOrd="0" destOrd="0" presId="urn:microsoft.com/office/officeart/2005/8/layout/default"/>
    <dgm:cxn modelId="{E1FE5514-C1DC-494D-8425-E51F1D2576A0}" type="presParOf" srcId="{51C79A43-AED2-412E-B222-B97416FC91E1}" destId="{CD953ECC-56EE-4A5E-8C3A-F535775F42E3}" srcOrd="1" destOrd="0" presId="urn:microsoft.com/office/officeart/2005/8/layout/default"/>
    <dgm:cxn modelId="{26727305-CB1A-4BC2-96D1-E63584904CAE}" type="presParOf" srcId="{51C79A43-AED2-412E-B222-B97416FC91E1}" destId="{EF6FAFD0-343D-4E99-8EE2-2C357288E843}" srcOrd="2" destOrd="0" presId="urn:microsoft.com/office/officeart/2005/8/layout/default"/>
    <dgm:cxn modelId="{7E65AE67-B864-418D-915E-CB6B78149DE5}" type="presParOf" srcId="{51C79A43-AED2-412E-B222-B97416FC91E1}" destId="{5B275422-FF41-44A1-AFF6-267DF321DCA1}" srcOrd="3" destOrd="0" presId="urn:microsoft.com/office/officeart/2005/8/layout/default"/>
    <dgm:cxn modelId="{FA0F472E-B2BE-4309-BCE1-5B24AE7D764E}" type="presParOf" srcId="{51C79A43-AED2-412E-B222-B97416FC91E1}" destId="{40F83023-345A-4A07-B189-A96CCA7AC3AF}" srcOrd="4" destOrd="0" presId="urn:microsoft.com/office/officeart/2005/8/layout/default"/>
    <dgm:cxn modelId="{139F51FC-AA83-45B8-A3E4-C15C48F4DA9A}" type="presParOf" srcId="{51C79A43-AED2-412E-B222-B97416FC91E1}" destId="{BA58069D-0B10-4A0E-8944-8C5338A91F3C}" srcOrd="5" destOrd="0" presId="urn:microsoft.com/office/officeart/2005/8/layout/default"/>
    <dgm:cxn modelId="{B795C315-D54E-43EF-BB00-FA89AE468425}" type="presParOf" srcId="{51C79A43-AED2-412E-B222-B97416FC91E1}" destId="{9979684A-5411-4D93-BB06-FD0A8DDB57EB}" srcOrd="6" destOrd="0" presId="urn:microsoft.com/office/officeart/2005/8/layout/default"/>
    <dgm:cxn modelId="{5B770746-1006-4860-BE96-EA939FF0E485}" type="presParOf" srcId="{51C79A43-AED2-412E-B222-B97416FC91E1}" destId="{285C760B-C1AD-4F01-8FEA-517C3BA0D540}" srcOrd="7" destOrd="0" presId="urn:microsoft.com/office/officeart/2005/8/layout/default"/>
    <dgm:cxn modelId="{6EDB5F92-C944-4B87-9E20-ED4ACCC834F8}" type="presParOf" srcId="{51C79A43-AED2-412E-B222-B97416FC91E1}" destId="{6AE17562-0EBC-4A27-AEDE-7D4419EE1CFE}" srcOrd="8" destOrd="0" presId="urn:microsoft.com/office/officeart/2005/8/layout/default"/>
    <dgm:cxn modelId="{15FF1BE9-A465-402D-9166-5D95DEE03917}" type="presParOf" srcId="{51C79A43-AED2-412E-B222-B97416FC91E1}" destId="{E75A6BBF-38B3-4CCE-9779-A2731F5FCC16}" srcOrd="9" destOrd="0" presId="urn:microsoft.com/office/officeart/2005/8/layout/default"/>
    <dgm:cxn modelId="{078CC98B-FA68-4B7F-9BA8-F542249E8185}" type="presParOf" srcId="{51C79A43-AED2-412E-B222-B97416FC91E1}" destId="{BFB2F05F-BAAC-4851-95B3-78D3959B6FE2}" srcOrd="10" destOrd="0" presId="urn:microsoft.com/office/officeart/2005/8/layout/default"/>
    <dgm:cxn modelId="{3B8B10E7-2E1B-46F1-9FB4-0AB7F0FC9B90}" type="presParOf" srcId="{51C79A43-AED2-412E-B222-B97416FC91E1}" destId="{E361DC95-9720-4413-BBBA-4C979F64E755}" srcOrd="11" destOrd="0" presId="urn:microsoft.com/office/officeart/2005/8/layout/default"/>
    <dgm:cxn modelId="{602F1105-0115-4A2E-82ED-6E7FC25E8F89}" type="presParOf" srcId="{51C79A43-AED2-412E-B222-B97416FC91E1}" destId="{D2C26BB2-AAC7-4FAA-872B-22A8D6E5D7BB}" srcOrd="12" destOrd="0" presId="urn:microsoft.com/office/officeart/2005/8/layout/default"/>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4 Rectángulo"/>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ctrTitle"/>
          </p:nvPr>
        </p:nvSpPr>
        <p:spPr>
          <a:xfrm>
            <a:off x="685800" y="3355848"/>
            <a:ext cx="8077200" cy="1673352"/>
          </a:xfrm>
        </p:spPr>
        <p:txBody>
          <a:bodyPr tIns="0" bIns="0" anchor="t"/>
          <a:lstStyle>
            <a:lvl1pPr algn="l">
              <a:defRPr sz="4700" b="1"/>
            </a:lvl1pPr>
            <a:extLst/>
          </a:lstStyle>
          <a:p>
            <a:r>
              <a:rPr lang="es-ES" smtClean="0"/>
              <a:t>Haga clic para modificar el estilo de título del patrón</a:t>
            </a:r>
            <a:endParaRPr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es-ES" smtClean="0"/>
              <a:t>Haga clic para modificar el estilo de subtítulo del patrón</a:t>
            </a:r>
            <a:endParaRPr lang="en-US"/>
          </a:p>
        </p:txBody>
      </p:sp>
      <p:sp>
        <p:nvSpPr>
          <p:cNvPr id="6" name="3 Marcador de fecha"/>
          <p:cNvSpPr>
            <a:spLocks noGrp="1"/>
          </p:cNvSpPr>
          <p:nvPr>
            <p:ph type="dt" sz="half" idx="10"/>
          </p:nvPr>
        </p:nvSpPr>
        <p:spPr/>
        <p:txBody>
          <a:bodyPr/>
          <a:lstStyle>
            <a:lvl1pPr>
              <a:defRPr/>
            </a:lvl1pPr>
          </a:lstStyle>
          <a:p>
            <a:pPr>
              <a:defRPr/>
            </a:pPr>
            <a:fld id="{ABE28E5B-BFF9-4899-AF69-A5244A6EBAD4}" type="datetimeFigureOut">
              <a:rPr lang="es-ES"/>
              <a:pPr>
                <a:defRPr/>
              </a:pPr>
              <a:t>20/07/2012</a:t>
            </a:fld>
            <a:endParaRPr lang="es-ES" dirty="0"/>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432899F5-94D6-4AEA-8722-7D31169DBE7C}" type="slidenum">
              <a:rPr lang="es-ES"/>
              <a:pPr>
                <a:defRPr/>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421A2364-26A5-4663-8D7D-70B0BCF674B1}" type="datetimeFigureOut">
              <a:rPr lang="es-ES"/>
              <a:pPr>
                <a:defRPr/>
              </a:pPr>
              <a:t>20/07/2012</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0511C8D9-6C89-44F6-8DBD-39EF8D38CC5F}" type="slidenum">
              <a:rPr lang="es-ES"/>
              <a:pPr>
                <a:defRPr/>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4" name="3 Rectángulo"/>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4 Rectángulo"/>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vertical"/>
          <p:cNvSpPr>
            <a:spLocks noGrp="1"/>
          </p:cNvSpPr>
          <p:nvPr>
            <p:ph type="title" orient="vert"/>
          </p:nvPr>
        </p:nvSpPr>
        <p:spPr>
          <a:xfrm>
            <a:off x="6781800" y="274640"/>
            <a:ext cx="1905000" cy="5851525"/>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3 Marcador de fecha"/>
          <p:cNvSpPr>
            <a:spLocks noGrp="1"/>
          </p:cNvSpPr>
          <p:nvPr>
            <p:ph type="dt" sz="half" idx="10"/>
          </p:nvPr>
        </p:nvSpPr>
        <p:spPr/>
        <p:txBody>
          <a:bodyPr/>
          <a:lstStyle>
            <a:lvl1pPr>
              <a:defRPr/>
            </a:lvl1pPr>
          </a:lstStyle>
          <a:p>
            <a:pPr>
              <a:defRPr/>
            </a:pPr>
            <a:fld id="{2B1F89A1-3C0E-4516-90B6-5DDD4F5249DC}" type="datetimeFigureOut">
              <a:rPr lang="es-ES"/>
              <a:pPr>
                <a:defRPr/>
              </a:pPr>
              <a:t>20/07/2012</a:t>
            </a:fld>
            <a:endParaRPr lang="es-ES" dirty="0"/>
          </a:p>
        </p:txBody>
      </p:sp>
      <p:sp>
        <p:nvSpPr>
          <p:cNvPr id="7" name="4 Marcador de pie de página"/>
          <p:cNvSpPr>
            <a:spLocks noGrp="1"/>
          </p:cNvSpPr>
          <p:nvPr>
            <p:ph type="ftr" sz="quarter" idx="11"/>
          </p:nvPr>
        </p:nvSpPr>
        <p:spPr>
          <a:xfrm>
            <a:off x="2640013" y="6376988"/>
            <a:ext cx="3836987" cy="365125"/>
          </a:xfrm>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422A4301-A44D-43A5-81F6-86343F98A1B2}" type="slidenum">
              <a:rPr lang="es-ES"/>
              <a:pPr>
                <a:defRPr/>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CF891FB7-A173-4517-BAC4-69AFF1B5731C}" type="datetimeFigureOut">
              <a:rPr lang="es-ES"/>
              <a:pPr>
                <a:defRPr/>
              </a:pPr>
              <a:t>20/07/2012</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99764D03-7F08-4A82-9B57-70F1E4B8C4EC}" type="slidenum">
              <a:rPr lang="es-ES"/>
              <a:pPr>
                <a:defRPr/>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5" name="4 Rectángulo"/>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005E4377-567B-4FDA-94D0-B41865181840}" type="datetimeFigureOut">
              <a:rPr lang="es-ES"/>
              <a:pPr>
                <a:defRPr/>
              </a:pPr>
              <a:t>20/07/2012</a:t>
            </a:fld>
            <a:endParaRPr lang="es-ES" dirty="0"/>
          </a:p>
        </p:txBody>
      </p:sp>
      <p:sp>
        <p:nvSpPr>
          <p:cNvPr id="7" name="4 Marcador de pie de página"/>
          <p:cNvSpPr>
            <a:spLocks noGrp="1"/>
          </p:cNvSpPr>
          <p:nvPr>
            <p:ph type="ftr" sz="quarter" idx="11"/>
          </p:nvPr>
        </p:nvSpPr>
        <p:spPr/>
        <p:txBody>
          <a:bodyPr/>
          <a:lstStyle>
            <a:lvl1pPr>
              <a:defRPr/>
            </a:lvl1pPr>
          </a:lstStyle>
          <a:p>
            <a:pPr>
              <a:defRPr/>
            </a:pPr>
            <a:endParaRPr lang="es-ES"/>
          </a:p>
        </p:txBody>
      </p:sp>
      <p:sp>
        <p:nvSpPr>
          <p:cNvPr id="8" name="5 Marcador de número de diapositiva"/>
          <p:cNvSpPr>
            <a:spLocks noGrp="1"/>
          </p:cNvSpPr>
          <p:nvPr>
            <p:ph type="sldNum" sz="quarter" idx="12"/>
          </p:nvPr>
        </p:nvSpPr>
        <p:spPr/>
        <p:txBody>
          <a:bodyPr/>
          <a:lstStyle>
            <a:lvl1pPr>
              <a:defRPr/>
            </a:lvl1pPr>
          </a:lstStyle>
          <a:p>
            <a:pPr>
              <a:defRPr/>
            </a:pPr>
            <a:fld id="{32CFEE62-AF7D-41C4-947B-3D37D2DEB7C1}" type="slidenum">
              <a:rPr lang="es-ES"/>
              <a:pPr>
                <a:defRPr/>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1DC9544F-51C5-4EE1-8DD4-AEFADA737733}" type="datetimeFigureOut">
              <a:rPr lang="es-ES"/>
              <a:pPr>
                <a:defRPr/>
              </a:pPr>
              <a:t>20/07/2012</a:t>
            </a:fld>
            <a:endParaRPr lang="es-ES" dirty="0"/>
          </a:p>
        </p:txBody>
      </p:sp>
      <p:sp>
        <p:nvSpPr>
          <p:cNvPr id="6" name="5 Marcador de pie de página"/>
          <p:cNvSpPr>
            <a:spLocks noGrp="1"/>
          </p:cNvSpPr>
          <p:nvPr>
            <p:ph type="ftr" sz="quarter" idx="11"/>
          </p:nvPr>
        </p:nvSpPr>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p:txBody>
          <a:bodyPr/>
          <a:lstStyle>
            <a:lvl1pPr>
              <a:defRPr/>
            </a:lvl1pPr>
          </a:lstStyle>
          <a:p>
            <a:pPr>
              <a:defRPr/>
            </a:pPr>
            <a:fld id="{B81801DA-4DA6-4FD0-84EC-54D7B2D36D59}" type="slidenum">
              <a:rPr lang="es-ES"/>
              <a:pPr>
                <a:defRPr/>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C288EFC8-6705-4C16-956E-C018D5684BE8}" type="datetimeFigureOut">
              <a:rPr lang="es-ES"/>
              <a:pPr>
                <a:defRPr/>
              </a:pPr>
              <a:t>20/07/2012</a:t>
            </a:fld>
            <a:endParaRPr lang="es-ES" dirty="0"/>
          </a:p>
        </p:txBody>
      </p:sp>
      <p:sp>
        <p:nvSpPr>
          <p:cNvPr id="8" name="7 Marcador de pie de página"/>
          <p:cNvSpPr>
            <a:spLocks noGrp="1"/>
          </p:cNvSpPr>
          <p:nvPr>
            <p:ph type="ftr" sz="quarter" idx="11"/>
          </p:nvPr>
        </p:nvSpPr>
        <p:spPr/>
        <p:txBody>
          <a:bodyPr/>
          <a:lstStyle>
            <a:lvl1pPr>
              <a:defRPr/>
            </a:lvl1pPr>
          </a:lstStyle>
          <a:p>
            <a:pPr>
              <a:defRPr/>
            </a:pPr>
            <a:endParaRPr lang="es-ES"/>
          </a:p>
        </p:txBody>
      </p:sp>
      <p:sp>
        <p:nvSpPr>
          <p:cNvPr id="9" name="8 Marcador de número de diapositiva"/>
          <p:cNvSpPr>
            <a:spLocks noGrp="1"/>
          </p:cNvSpPr>
          <p:nvPr>
            <p:ph type="sldNum" sz="quarter" idx="12"/>
          </p:nvPr>
        </p:nvSpPr>
        <p:spPr/>
        <p:txBody>
          <a:bodyPr/>
          <a:lstStyle>
            <a:lvl1pPr>
              <a:defRPr/>
            </a:lvl1pPr>
          </a:lstStyle>
          <a:p>
            <a:pPr>
              <a:defRPr/>
            </a:pPr>
            <a:fld id="{96A850FC-2ED8-400E-A2CF-E53908A6D859}" type="slidenum">
              <a:rPr lang="es-ES"/>
              <a:pPr>
                <a:defRPr/>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lstStyle>
          <a:p>
            <a:pPr>
              <a:defRPr/>
            </a:pPr>
            <a:fld id="{926F68BB-EDD7-4678-BD7E-1CEE0A399A97}" type="datetimeFigureOut">
              <a:rPr lang="es-ES"/>
              <a:pPr>
                <a:defRPr/>
              </a:pPr>
              <a:t>20/07/2012</a:t>
            </a:fld>
            <a:endParaRPr lang="es-ES" dirty="0"/>
          </a:p>
        </p:txBody>
      </p:sp>
      <p:sp>
        <p:nvSpPr>
          <p:cNvPr id="4" name="3 Marcador de pie de página"/>
          <p:cNvSpPr>
            <a:spLocks noGrp="1"/>
          </p:cNvSpPr>
          <p:nvPr>
            <p:ph type="ftr" sz="quarter" idx="11"/>
          </p:nvPr>
        </p:nvSpPr>
        <p:spPr/>
        <p:txBody>
          <a:bodyPr/>
          <a:lstStyle>
            <a:lvl1pPr>
              <a:defRPr/>
            </a:lvl1pPr>
          </a:lstStyle>
          <a:p>
            <a:pPr>
              <a:defRPr/>
            </a:pPr>
            <a:endParaRPr lang="es-ES"/>
          </a:p>
        </p:txBody>
      </p:sp>
      <p:sp>
        <p:nvSpPr>
          <p:cNvPr id="5" name="4 Marcador de número de diapositiva"/>
          <p:cNvSpPr>
            <a:spLocks noGrp="1"/>
          </p:cNvSpPr>
          <p:nvPr>
            <p:ph type="sldNum" sz="quarter" idx="12"/>
          </p:nvPr>
        </p:nvSpPr>
        <p:spPr/>
        <p:txBody>
          <a:bodyPr/>
          <a:lstStyle>
            <a:lvl1pPr>
              <a:defRPr/>
            </a:lvl1pPr>
          </a:lstStyle>
          <a:p>
            <a:pPr>
              <a:defRPr/>
            </a:pPr>
            <a:fld id="{DC3BFBD6-595C-4EB2-B8BF-090E40256421}" type="slidenum">
              <a:rPr lang="es-ES"/>
              <a:pPr>
                <a:defRPr/>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pPr>
              <a:defRPr/>
            </a:pPr>
            <a:fld id="{8629C781-BB9A-4715-ABDF-72B502141017}" type="datetimeFigureOut">
              <a:rPr lang="es-ES"/>
              <a:pPr>
                <a:defRPr/>
              </a:pPr>
              <a:t>20/07/2012</a:t>
            </a:fld>
            <a:endParaRPr lang="es-ES" dirty="0"/>
          </a:p>
        </p:txBody>
      </p:sp>
      <p:sp>
        <p:nvSpPr>
          <p:cNvPr id="3" name="2 Marcador de pie de página"/>
          <p:cNvSpPr>
            <a:spLocks noGrp="1"/>
          </p:cNvSpPr>
          <p:nvPr>
            <p:ph type="ftr" sz="quarter" idx="11"/>
          </p:nvPr>
        </p:nvSpPr>
        <p:spPr/>
        <p:txBody>
          <a:bodyPr/>
          <a:lstStyle>
            <a:lvl1pPr>
              <a:defRPr/>
            </a:lvl1pPr>
          </a:lstStyle>
          <a:p>
            <a:pPr>
              <a:defRPr/>
            </a:pPr>
            <a:endParaRPr lang="es-ES"/>
          </a:p>
        </p:txBody>
      </p:sp>
      <p:sp>
        <p:nvSpPr>
          <p:cNvPr id="4" name="3 Marcador de número de diapositiva"/>
          <p:cNvSpPr>
            <a:spLocks noGrp="1"/>
          </p:cNvSpPr>
          <p:nvPr>
            <p:ph type="sldNum" sz="quarter" idx="12"/>
          </p:nvPr>
        </p:nvSpPr>
        <p:spPr/>
        <p:txBody>
          <a:bodyPr/>
          <a:lstStyle>
            <a:lvl1pPr>
              <a:defRPr/>
            </a:lvl1pPr>
          </a:lstStyle>
          <a:p>
            <a:pPr>
              <a:defRPr/>
            </a:pPr>
            <a:fld id="{95F2BF74-4F88-4D6A-899C-0777465E4E57}" type="slidenum">
              <a:rPr lang="es-ES"/>
              <a:pPr>
                <a:defRPr/>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Rectángulo"/>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5 Rectángulo"/>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es-ES" smtClean="0"/>
              <a:t>Haga clic para modificar el estilo de título del patrón</a:t>
            </a:r>
            <a:endParaRPr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s-ES" smtClean="0"/>
              <a:t>Haga clic para modificar el estilo de texto del patrón</a:t>
            </a:r>
          </a:p>
        </p:txBody>
      </p:sp>
      <p:sp>
        <p:nvSpPr>
          <p:cNvPr id="7" name="4 Marcador de fecha"/>
          <p:cNvSpPr>
            <a:spLocks noGrp="1"/>
          </p:cNvSpPr>
          <p:nvPr>
            <p:ph type="dt" sz="half" idx="10"/>
          </p:nvPr>
        </p:nvSpPr>
        <p:spPr/>
        <p:txBody>
          <a:bodyPr/>
          <a:lstStyle>
            <a:lvl1pPr>
              <a:defRPr/>
            </a:lvl1pPr>
          </a:lstStyle>
          <a:p>
            <a:pPr>
              <a:defRPr/>
            </a:pPr>
            <a:fld id="{2E0750C9-01E2-4824-8BC7-D34FA6B505BA}" type="datetimeFigureOut">
              <a:rPr lang="es-ES"/>
              <a:pPr>
                <a:defRPr/>
              </a:pPr>
              <a:t>20/07/2012</a:t>
            </a:fld>
            <a:endParaRPr lang="es-ES" dirty="0"/>
          </a:p>
        </p:txBody>
      </p:sp>
      <p:sp>
        <p:nvSpPr>
          <p:cNvPr id="8" name="5 Marcador de pie de página"/>
          <p:cNvSpPr>
            <a:spLocks noGrp="1"/>
          </p:cNvSpPr>
          <p:nvPr>
            <p:ph type="ftr" sz="quarter" idx="11"/>
          </p:nvPr>
        </p:nvSpPr>
        <p:spPr/>
        <p:txBody>
          <a:bodyPr/>
          <a:lstStyle>
            <a:lvl1pPr>
              <a:defRPr/>
            </a:lvl1pPr>
          </a:lstStyle>
          <a:p>
            <a:pPr>
              <a:defRPr/>
            </a:pPr>
            <a:endParaRPr lang="es-ES"/>
          </a:p>
        </p:txBody>
      </p:sp>
      <p:sp>
        <p:nvSpPr>
          <p:cNvPr id="9" name="6 Marcador de número de diapositiva"/>
          <p:cNvSpPr>
            <a:spLocks noGrp="1"/>
          </p:cNvSpPr>
          <p:nvPr>
            <p:ph type="sldNum" sz="quarter" idx="12"/>
          </p:nvPr>
        </p:nvSpPr>
        <p:spPr/>
        <p:txBody>
          <a:bodyPr/>
          <a:lstStyle>
            <a:lvl1pPr>
              <a:defRPr/>
            </a:lvl1pPr>
          </a:lstStyle>
          <a:p>
            <a:pPr>
              <a:defRPr/>
            </a:pPr>
            <a:fld id="{385D8311-5CB4-4366-908B-C8664887BE01}" type="slidenum">
              <a:rPr lang="es-ES"/>
              <a:pPr>
                <a:defRPr/>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5 Rectángulo"/>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es-ES" noProof="0" dirty="0" smtClean="0"/>
              <a:t>Haga clic en el icono para agregar una imagen</a:t>
            </a:r>
            <a:endParaRPr lang="en-US" noProof="0"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es-ES" smtClean="0"/>
              <a:t>Haga clic para modificar el estilo de texto del patrón</a:t>
            </a:r>
          </a:p>
        </p:txBody>
      </p:sp>
      <p:sp>
        <p:nvSpPr>
          <p:cNvPr id="7" name="4 Marcador de fecha"/>
          <p:cNvSpPr>
            <a:spLocks noGrp="1"/>
          </p:cNvSpPr>
          <p:nvPr>
            <p:ph type="dt" sz="half" idx="10"/>
          </p:nvPr>
        </p:nvSpPr>
        <p:spPr>
          <a:xfrm>
            <a:off x="165100" y="1169988"/>
            <a:ext cx="2522538" cy="201612"/>
          </a:xfrm>
        </p:spPr>
        <p:txBody>
          <a:bodyPr/>
          <a:lstStyle>
            <a:lvl1pPr>
              <a:defRPr/>
            </a:lvl1pPr>
          </a:lstStyle>
          <a:p>
            <a:pPr>
              <a:defRPr/>
            </a:pPr>
            <a:fld id="{26A94CF8-5C4E-4BF3-B3DE-B607431F7243}" type="datetimeFigureOut">
              <a:rPr lang="es-ES"/>
              <a:pPr>
                <a:defRPr/>
              </a:pPr>
              <a:t>20/07/2012</a:t>
            </a:fld>
            <a:endParaRPr lang="es-ES" dirty="0"/>
          </a:p>
        </p:txBody>
      </p:sp>
      <p:sp>
        <p:nvSpPr>
          <p:cNvPr id="8" name="5 Marcador de pie de página"/>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es-ES"/>
          </a:p>
        </p:txBody>
      </p:sp>
      <p:sp>
        <p:nvSpPr>
          <p:cNvPr id="9" name="6 Marcador de número de diapositiva"/>
          <p:cNvSpPr>
            <a:spLocks noGrp="1"/>
          </p:cNvSpPr>
          <p:nvPr>
            <p:ph type="sldNum" sz="quarter" idx="12"/>
          </p:nvPr>
        </p:nvSpPr>
        <p:spPr>
          <a:xfrm>
            <a:off x="8339138" y="1169988"/>
            <a:ext cx="733425" cy="201612"/>
          </a:xfrm>
        </p:spPr>
        <p:txBody>
          <a:bodyPr/>
          <a:lstStyle>
            <a:lvl1pPr>
              <a:defRPr/>
            </a:lvl1pPr>
          </a:lstStyle>
          <a:p>
            <a:pPr>
              <a:defRPr/>
            </a:pPr>
            <a:fld id="{1314943D-E926-4517-89D7-2022361F9BBB}" type="slidenum">
              <a:rPr lang="es-ES"/>
              <a:pPr>
                <a:defRPr/>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6 Rectángulo"/>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Marcador de título"/>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es-ES" smtClean="0"/>
              <a:t>Haga clic para modificar el estilo de título del patrón</a:t>
            </a:r>
            <a:endParaRPr lang="en-US"/>
          </a:p>
        </p:txBody>
      </p:sp>
      <p:sp>
        <p:nvSpPr>
          <p:cNvPr id="1029" name="2 Marcador de texto"/>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4" name="3 Marcador de fecha"/>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extLst/>
          </a:lstStyle>
          <a:p>
            <a:pPr>
              <a:defRPr/>
            </a:pPr>
            <a:fld id="{5E0D1BB8-26FD-4FAB-B8A0-CB085075E447}" type="datetimeFigureOut">
              <a:rPr lang="es-ES"/>
              <a:pPr>
                <a:defRPr/>
              </a:pPr>
              <a:t>20/07/2012</a:t>
            </a:fld>
            <a:endParaRPr lang="es-ES" dirty="0"/>
          </a:p>
        </p:txBody>
      </p:sp>
      <p:sp>
        <p:nvSpPr>
          <p:cNvPr id="5" name="4 Marcador de pie de página"/>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fontAlgn="auto" latinLnBrk="0" hangingPunct="1">
              <a:spcBef>
                <a:spcPts val="0"/>
              </a:spcBef>
              <a:spcAft>
                <a:spcPts val="0"/>
              </a:spcAft>
              <a:defRPr kumimoji="0" sz="1200">
                <a:solidFill>
                  <a:schemeClr val="tx1">
                    <a:tint val="95000"/>
                  </a:schemeClr>
                </a:solidFill>
                <a:latin typeface="+mn-lt"/>
              </a:defRPr>
            </a:lvl1pPr>
            <a:extLst/>
          </a:lstStyle>
          <a:p>
            <a:pPr>
              <a:defRPr/>
            </a:pPr>
            <a:endParaRPr lang="es-ES"/>
          </a:p>
        </p:txBody>
      </p:sp>
      <p:sp>
        <p:nvSpPr>
          <p:cNvPr id="6" name="5 Marcador de número de diapositiva"/>
          <p:cNvSpPr>
            <a:spLocks noGrp="1"/>
          </p:cNvSpPr>
          <p:nvPr>
            <p:ph type="sldNum" sz="quarter" idx="4"/>
          </p:nvPr>
        </p:nvSpPr>
        <p:spPr>
          <a:xfrm>
            <a:off x="8204200" y="6477000"/>
            <a:ext cx="733425" cy="274638"/>
          </a:xfrm>
          <a:prstGeom prst="rect">
            <a:avLst/>
          </a:prstGeom>
        </p:spPr>
        <p:txBody>
          <a:bodyPr vert="horz" bIns="0" rtlCol="0" anchor="b"/>
          <a:lstStyle>
            <a:lvl1pPr algn="r" eaLnBrk="1" fontAlgn="auto" latinLnBrk="0" hangingPunct="1">
              <a:spcBef>
                <a:spcPts val="0"/>
              </a:spcBef>
              <a:spcAft>
                <a:spcPts val="0"/>
              </a:spcAft>
              <a:defRPr kumimoji="0" sz="1200">
                <a:solidFill>
                  <a:schemeClr val="tx1">
                    <a:tint val="95000"/>
                  </a:schemeClr>
                </a:solidFill>
                <a:latin typeface="+mn-lt"/>
              </a:defRPr>
            </a:lvl1pPr>
            <a:extLst/>
          </a:lstStyle>
          <a:p>
            <a:pPr>
              <a:defRPr/>
            </a:pPr>
            <a:fld id="{8057E5EF-273F-4BD1-9381-9DB85869A5F3}" type="slidenum">
              <a:rPr lang="es-ES"/>
              <a:pPr>
                <a:defRPr/>
              </a:pPr>
              <a:t>‹Nº›</a:t>
            </a:fld>
            <a:endParaRPr lang="es-ES" dirty="0"/>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0" fontAlgn="base" hangingPunct="0">
        <a:spcBef>
          <a:spcPct val="0"/>
        </a:spcBef>
        <a:spcAft>
          <a:spcPct val="0"/>
        </a:spcAft>
        <a:defRPr sz="4500" b="1" kern="1200">
          <a:solidFill>
            <a:srgbClr val="FFC800"/>
          </a:solidFill>
          <a:latin typeface="+mj-lt"/>
          <a:ea typeface="+mj-ea"/>
          <a:cs typeface="+mj-cs"/>
        </a:defRPr>
      </a:lvl1pPr>
      <a:lvl2pPr algn="l" rtl="0" eaLnBrk="0" fontAlgn="base" hangingPunct="0">
        <a:spcBef>
          <a:spcPct val="0"/>
        </a:spcBef>
        <a:spcAft>
          <a:spcPct val="0"/>
        </a:spcAft>
        <a:defRPr sz="4500" b="1">
          <a:solidFill>
            <a:srgbClr val="FFC800"/>
          </a:solidFill>
          <a:latin typeface="Corbel" pitchFamily="34" charset="0"/>
        </a:defRPr>
      </a:lvl2pPr>
      <a:lvl3pPr algn="l" rtl="0" eaLnBrk="0" fontAlgn="base" hangingPunct="0">
        <a:spcBef>
          <a:spcPct val="0"/>
        </a:spcBef>
        <a:spcAft>
          <a:spcPct val="0"/>
        </a:spcAft>
        <a:defRPr sz="4500" b="1">
          <a:solidFill>
            <a:srgbClr val="FFC800"/>
          </a:solidFill>
          <a:latin typeface="Corbel" pitchFamily="34" charset="0"/>
        </a:defRPr>
      </a:lvl3pPr>
      <a:lvl4pPr algn="l" rtl="0" eaLnBrk="0" fontAlgn="base" hangingPunct="0">
        <a:spcBef>
          <a:spcPct val="0"/>
        </a:spcBef>
        <a:spcAft>
          <a:spcPct val="0"/>
        </a:spcAft>
        <a:defRPr sz="4500" b="1">
          <a:solidFill>
            <a:srgbClr val="FFC800"/>
          </a:solidFill>
          <a:latin typeface="Corbel" pitchFamily="34" charset="0"/>
        </a:defRPr>
      </a:lvl4pPr>
      <a:lvl5pPr algn="l" rtl="0" eaLnBrk="0" fontAlgn="base" hangingPunct="0">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p:titleStyle>
    <p:bodyStyle>
      <a:lvl1pPr marL="438150" indent="-319088" algn="l" rtl="0" eaLnBrk="0" fontAlgn="base" hangingPunct="0">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mn-ea"/>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mn-ea"/>
          <a:cs typeface="+mn-cs"/>
        </a:defRPr>
      </a:lvl4pPr>
      <a:lvl5pPr marL="1425575" indent="-182563" algn="l" rtl="0" eaLnBrk="0" fontAlgn="base" hangingPunct="0">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0.xml.rels><?xml version="1.0" encoding="UTF-8" standalone="yes"?>
<Relationships xmlns="http://schemas.openxmlformats.org/package/2006/relationships"><Relationship Id="rId8"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3" Type="http://schemas.openxmlformats.org/officeDocument/2006/relationships/diagramLayout" Target="../diagrams/layout7.xml"/><Relationship Id="rId7" Type="http://schemas.openxmlformats.org/officeDocument/2006/relationships/image" Target="../media/image2.jpeg"/><Relationship Id="rId2" Type="http://schemas.openxmlformats.org/officeDocument/2006/relationships/diagramData" Target="../diagrams/data7.xml"/><Relationship Id="rId1" Type="http://schemas.openxmlformats.org/officeDocument/2006/relationships/slideLayout" Target="../slideLayouts/slideLayout1.xml"/><Relationship Id="rId6"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2" Type="http://schemas.openxmlformats.org/officeDocument/2006/relationships/image" Target="../media/image5.emf"/><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2" Type="http://schemas.openxmlformats.org/officeDocument/2006/relationships/image" Target="../media/image7.emf"/><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2"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diagramQuickStyle" Target="../diagrams/quickStyle3.xml"/><Relationship Id="rId13" Type="http://schemas.openxmlformats.org/officeDocument/2006/relationships/image" Target="../media/image3.jpeg"/><Relationship Id="rId3" Type="http://schemas.openxmlformats.org/officeDocument/2006/relationships/diagramLayout" Target="../diagrams/layout2.xml"/><Relationship Id="rId7" Type="http://schemas.openxmlformats.org/officeDocument/2006/relationships/diagramLayout" Target="../diagrams/layout3.xml"/><Relationship Id="rId12"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openxmlformats.org/officeDocument/2006/relationships/diagramData" Target="../diagrams/data3.xml"/><Relationship Id="rId11" Type="http://schemas.openxmlformats.org/officeDocument/2006/relationships/image" Target="../media/image2.jpeg"/><Relationship Id="rId5" Type="http://schemas.openxmlformats.org/officeDocument/2006/relationships/diagramColors" Target="../diagrams/colors2.xml"/><Relationship Id="rId10"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4" Type="http://schemas.openxmlformats.org/officeDocument/2006/relationships/diagramQuickStyle" Target="../diagrams/quickStyle2.xml"/><Relationship Id="rId9" Type="http://schemas.openxmlformats.org/officeDocument/2006/relationships/diagramColors" Target="../diagrams/colors3.xml"/></Relationships>
</file>

<file path=ppt/slides/_rels/slide7.xml.rels><?xml version="1.0" encoding="UTF-8" standalone="yes"?>
<Relationships xmlns="http://schemas.openxmlformats.org/package/2006/relationships"><Relationship Id="rId8"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3" Type="http://schemas.openxmlformats.org/officeDocument/2006/relationships/diagramLayout" Target="../diagrams/layout4.xml"/><Relationship Id="rId7" Type="http://schemas.openxmlformats.org/officeDocument/2006/relationships/image" Target="../media/image2.jpeg"/><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5"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image" Target="../media/image3.jpeg"/></Relationships>
</file>

<file path=ppt/slides/_rels/slide8.xml.rels><?xml version="1.0" encoding="UTF-8" standalone="yes"?>
<Relationships xmlns="http://schemas.openxmlformats.org/package/2006/relationships"><Relationship Id="rId8"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3" Type="http://schemas.openxmlformats.org/officeDocument/2006/relationships/diagramLayout" Target="../diagrams/layout5.xml"/><Relationship Id="rId7" Type="http://schemas.openxmlformats.org/officeDocument/2006/relationships/image" Target="../media/image2.jpeg"/><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5"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image" Target="../media/image3.jpeg"/></Relationships>
</file>

<file path=ppt/slides/_rels/slide9.xml.rels><?xml version="1.0" encoding="UTF-8" standalone="yes"?>
<Relationships xmlns="http://schemas.openxmlformats.org/package/2006/relationships"><Relationship Id="rId8" Type="http://schemas.openxmlformats.org/officeDocument/2006/relationships/hyperlink" Target="http://www.google.co.ve/imgres?imgurl=http://www.cifar.org.ve/images/logos_afiliados/vargas.jpg&amp;imgrefurl=http://www.cifar.org.ve/empresas_afiliadas.htm&amp;usg=__3KI4Qh9RszwzIDlChPpItV2tm14=&amp;h=131&amp;w=130&amp;sz=7&amp;hl=es-419&amp;start=2&amp;zoom=1&amp;tbnid=pSWgTTCZqPycDM:&amp;tbnh=91&amp;tbnw=90&amp;ei=MRcIUNG3CoOu8QSwmcW9BA&amp;prev=/search?q=logo+laboratorios+vargas&amp;hl=es-419&amp;safe=off&amp;gbv=2&amp;tbm=isch&amp;itbs=1" TargetMode="External"/><Relationship Id="rId3" Type="http://schemas.openxmlformats.org/officeDocument/2006/relationships/diagramLayout" Target="../diagrams/layout6.xml"/><Relationship Id="rId7" Type="http://schemas.openxmlformats.org/officeDocument/2006/relationships/image" Target="../media/image2.jpeg"/><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openxmlformats.org/officeDocument/2006/relationships/hyperlink" Target="http://www.google.co.ve/imgres?imgurl=http://prensaunexpo.files.wordpress.com/2010/05/logo-unexpo-azuljpg.jpg&amp;imgrefurl=http://prensaunexpo.wordpress.com/2010/05/31/juegos-inter-especialidades-unexpo-2010/&amp;usg=__LPoh_S3a2RUK7xbK6wGqGwTH9jQ=&amp;h=856&amp;w=1108&amp;sz=163&amp;hl=es-419&amp;start=1&amp;zoom=1&amp;tbnid=5CxIW-m-i-DPKM:&amp;tbnh=116&amp;tbnw=150&amp;ei=5RQIUK3BDonm9ASm39GRBA&amp;prev=/search?q=logo+unexpo&amp;hl=es-419&amp;safe=off&amp;sa=G&amp;gbv=2&amp;tbm=isch&amp;itbs=1" TargetMode="External"/><Relationship Id="rId5" Type="http://schemas.openxmlformats.org/officeDocument/2006/relationships/diagramColors" Target="../diagrams/colors6.xml"/><Relationship Id="rId4" Type="http://schemas.openxmlformats.org/officeDocument/2006/relationships/diagramQuickStyle" Target="../diagrams/quickStyle6.xml"/><Relationship Id="rId9"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1357290" y="2571744"/>
            <a:ext cx="6429420" cy="1323439"/>
          </a:xfrm>
          <a:prstGeom prst="rect">
            <a:avLst/>
          </a:prstGeom>
          <a:noFill/>
          <a:ln w="9525">
            <a:noFill/>
            <a:miter lim="800000"/>
            <a:headEnd/>
            <a:tailEnd/>
          </a:ln>
          <a:effectLst>
            <a:softEdge rad="317500"/>
          </a:effectLst>
        </p:spPr>
        <p:txBody>
          <a:bodyPr anchor="ctr">
            <a:spAutoFit/>
          </a:bodyPr>
          <a:lstStyle/>
          <a:p>
            <a:pPr algn="ctr">
              <a:defRPr/>
            </a:pPr>
            <a:r>
              <a:rPr lang="es-ES" sz="20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pitchFamily="34" charset="0"/>
                <a:ea typeface="Calibri" pitchFamily="34" charset="0"/>
                <a:cs typeface="Arial" pitchFamily="34" charset="0"/>
              </a:rPr>
              <a:t>ANÁLISIS DE LOS PUESTOS DE TRABAJO UTILIZANDO EL METODO REBA EN LAS NOYAS DEL ÁREA DE EMPAQUE DE LABORATORIOS VARGAS, S.A.</a:t>
            </a:r>
            <a:endParaRPr lang="es-ES"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pitchFamily="34" charset="0"/>
            </a:endParaRPr>
          </a:p>
        </p:txBody>
      </p:sp>
      <p:cxnSp>
        <p:nvCxnSpPr>
          <p:cNvPr id="15" name="14 Conector recto"/>
          <p:cNvCxnSpPr/>
          <p:nvPr/>
        </p:nvCxnSpPr>
        <p:spPr>
          <a:xfrm>
            <a:off x="0" y="2071678"/>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3318" name="16 Subtítulo"/>
          <p:cNvSpPr>
            <a:spLocks noGrp="1"/>
          </p:cNvSpPr>
          <p:nvPr>
            <p:ph type="subTitle" idx="1"/>
          </p:nvPr>
        </p:nvSpPr>
        <p:spPr>
          <a:xfrm>
            <a:off x="566766" y="4929198"/>
            <a:ext cx="8077200" cy="1500198"/>
          </a:xfrm>
        </p:spPr>
        <p:txBody>
          <a:bodyPr/>
          <a:lstStyle/>
          <a:p>
            <a:pPr algn="ctr" eaLnBrk="1" hangingPunct="1"/>
            <a:r>
              <a:rPr lang="es-VE" b="1" dirty="0" smtClean="0">
                <a:solidFill>
                  <a:srgbClr val="FFBC15"/>
                </a:solidFill>
                <a:latin typeface="Arial" pitchFamily="34" charset="0"/>
                <a:cs typeface="Arial" pitchFamily="34" charset="0"/>
              </a:rPr>
              <a:t>Ergonomía y Cibernética</a:t>
            </a:r>
          </a:p>
          <a:p>
            <a:pPr algn="ctr" eaLnBrk="1" hangingPunct="1"/>
            <a:r>
              <a:rPr lang="es-VE" b="1" dirty="0" smtClean="0">
                <a:solidFill>
                  <a:srgbClr val="FFBC15"/>
                </a:solidFill>
                <a:latin typeface="Arial" pitchFamily="34" charset="0"/>
                <a:cs typeface="Arial" pitchFamily="34" charset="0"/>
              </a:rPr>
              <a:t>Elaborado por : Ing. Maite Rodríguez  II-E11-0917</a:t>
            </a:r>
          </a:p>
          <a:p>
            <a:pPr algn="ctr" eaLnBrk="1" hangingPunct="1"/>
            <a:r>
              <a:rPr lang="es-VE" b="1" dirty="0" smtClean="0">
                <a:solidFill>
                  <a:srgbClr val="FFBC15"/>
                </a:solidFill>
                <a:latin typeface="Arial" pitchFamily="34" charset="0"/>
                <a:cs typeface="Arial" pitchFamily="34" charset="0"/>
              </a:rPr>
              <a:t>                             Ing. Gregory Vásquez II-E10-0885</a:t>
            </a:r>
          </a:p>
          <a:p>
            <a:pPr algn="ctr" eaLnBrk="1" hangingPunct="1"/>
            <a:endParaRPr lang="es-VE" b="1" dirty="0" smtClean="0">
              <a:solidFill>
                <a:srgbClr val="FFBC15"/>
              </a:solidFill>
              <a:latin typeface="Arial" pitchFamily="34" charset="0"/>
              <a:cs typeface="Arial" pitchFamily="34" charset="0"/>
            </a:endParaRPr>
          </a:p>
          <a:p>
            <a:pPr algn="ctr" eaLnBrk="1" hangingPunct="1"/>
            <a:r>
              <a:rPr lang="es-VE" b="1" dirty="0" smtClean="0">
                <a:solidFill>
                  <a:srgbClr val="FFBC15"/>
                </a:solidFill>
                <a:latin typeface="Arial" pitchFamily="34" charset="0"/>
                <a:cs typeface="Arial" pitchFamily="34" charset="0"/>
              </a:rPr>
              <a:t>Caracas, Julio 2012.</a:t>
            </a:r>
          </a:p>
          <a:p>
            <a:pPr algn="ctr" eaLnBrk="1" hangingPunct="1"/>
            <a:r>
              <a:rPr lang="es-VE" b="1" dirty="0" smtClean="0">
                <a:solidFill>
                  <a:srgbClr val="FFBC15"/>
                </a:solidFill>
              </a:rPr>
              <a:t> </a:t>
            </a:r>
          </a:p>
        </p:txBody>
      </p:sp>
      <p:sp>
        <p:nvSpPr>
          <p:cNvPr id="10" name="16 Subtítulo"/>
          <p:cNvSpPr txBox="1">
            <a:spLocks/>
          </p:cNvSpPr>
          <p:nvPr/>
        </p:nvSpPr>
        <p:spPr bwMode="auto">
          <a:xfrm>
            <a:off x="428625" y="357188"/>
            <a:ext cx="8077200" cy="1143000"/>
          </a:xfrm>
          <a:prstGeom prst="rect">
            <a:avLst/>
          </a:prstGeom>
          <a:noFill/>
          <a:ln w="9525">
            <a:noFill/>
            <a:miter lim="800000"/>
            <a:headEnd/>
            <a:tailEnd/>
          </a:ln>
        </p:spPr>
        <p:txBody>
          <a:bodyPr lIns="118872" tIns="0" rIns="45720" bIns="0" anchor="b"/>
          <a:lstStyle/>
          <a:p>
            <a:pPr algn="ctr">
              <a:buClr>
                <a:schemeClr val="accent1"/>
              </a:buClr>
              <a:buSzPct val="80000"/>
              <a:buFont typeface="Wingdings 2" pitchFamily="18" charset="2"/>
              <a:buNone/>
              <a:defRPr/>
            </a:pPr>
            <a:r>
              <a:rPr lang="es-VE" sz="2000" b="1" dirty="0" smtClean="0">
                <a:solidFill>
                  <a:srgbClr val="FFBC15"/>
                </a:solidFill>
                <a:latin typeface="+mn-lt"/>
              </a:rPr>
              <a:t>UNIVERSIDAD NACIONAL POLITECNICA  </a:t>
            </a:r>
            <a:endParaRPr lang="es-VE" sz="2000" b="1" dirty="0">
              <a:solidFill>
                <a:srgbClr val="FFBC15"/>
              </a:solidFill>
              <a:latin typeface="+mn-lt"/>
            </a:endParaRPr>
          </a:p>
          <a:p>
            <a:pPr algn="ctr">
              <a:buClr>
                <a:schemeClr val="accent1"/>
              </a:buClr>
              <a:buSzPct val="80000"/>
              <a:buFont typeface="Wingdings 2" pitchFamily="18" charset="2"/>
              <a:buNone/>
              <a:defRPr/>
            </a:pPr>
            <a:r>
              <a:rPr lang="es-VE" sz="2000" b="1" dirty="0" smtClean="0">
                <a:solidFill>
                  <a:srgbClr val="FFBC15"/>
                </a:solidFill>
                <a:latin typeface="+mn-lt"/>
              </a:rPr>
              <a:t>“ANTONIO JOSÉ DE SUCRE”</a:t>
            </a:r>
            <a:endParaRPr lang="es-VE" sz="2000" b="1" dirty="0">
              <a:solidFill>
                <a:srgbClr val="FFBC15"/>
              </a:solidFill>
              <a:latin typeface="+mn-lt"/>
            </a:endParaRPr>
          </a:p>
          <a:p>
            <a:pPr algn="ctr">
              <a:buClr>
                <a:schemeClr val="accent1"/>
              </a:buClr>
              <a:buSzPct val="80000"/>
              <a:buFont typeface="Wingdings 2" pitchFamily="18" charset="2"/>
              <a:buNone/>
              <a:defRPr/>
            </a:pPr>
            <a:r>
              <a:rPr lang="es-VE" sz="2000" b="1" dirty="0" smtClean="0">
                <a:solidFill>
                  <a:srgbClr val="FFBC15"/>
                </a:solidFill>
                <a:latin typeface="+mn-lt"/>
              </a:rPr>
              <a:t>VICERRECTORADO “LUIS CABALLERO MEJIAS”</a:t>
            </a:r>
          </a:p>
          <a:p>
            <a:pPr algn="ctr">
              <a:buClr>
                <a:schemeClr val="accent1"/>
              </a:buClr>
              <a:buSzPct val="80000"/>
              <a:buFont typeface="Wingdings 2" pitchFamily="18" charset="2"/>
              <a:buNone/>
              <a:defRPr/>
            </a:pPr>
            <a:r>
              <a:rPr lang="es-VE" sz="2000" b="1" dirty="0" smtClean="0">
                <a:solidFill>
                  <a:srgbClr val="FFBC15"/>
                </a:solidFill>
                <a:latin typeface="+mn-lt"/>
              </a:rPr>
              <a:t>COORDINACIÓN DE ESTUDIOS DE POSTGRADO</a:t>
            </a:r>
            <a:endParaRPr lang="es-VE" sz="2000" b="1" dirty="0">
              <a:solidFill>
                <a:srgbClr val="FFBC15"/>
              </a:solidFill>
              <a:latin typeface="+mn-lt"/>
            </a:endParaRPr>
          </a:p>
        </p:txBody>
      </p:sp>
      <p:pic>
        <p:nvPicPr>
          <p:cNvPr id="13322"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357166"/>
            <a:ext cx="1428750" cy="1104901"/>
          </a:xfrm>
          <a:prstGeom prst="rect">
            <a:avLst/>
          </a:prstGeom>
          <a:noFill/>
        </p:spPr>
      </p:pic>
      <p:pic>
        <p:nvPicPr>
          <p:cNvPr id="13324"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15271" y="357166"/>
            <a:ext cx="1145581" cy="107157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7 Diagrama"/>
          <p:cNvGraphicFramePr/>
          <p:nvPr/>
        </p:nvGraphicFramePr>
        <p:xfrm>
          <a:off x="571472" y="2857496"/>
          <a:ext cx="8286808"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 name="14 Conector recto"/>
          <p:cNvCxnSpPr/>
          <p:nvPr/>
        </p:nvCxnSpPr>
        <p:spPr>
          <a:xfrm>
            <a:off x="0" y="1500174"/>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9" name="9 Título"/>
          <p:cNvSpPr>
            <a:spLocks noGrp="1"/>
          </p:cNvSpPr>
          <p:nvPr>
            <p:ph type="ctrTitle"/>
          </p:nvPr>
        </p:nvSpPr>
        <p:spPr>
          <a:xfrm>
            <a:off x="2428860" y="1714488"/>
            <a:ext cx="4362424" cy="928694"/>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normAutofit fontScale="90000"/>
          </a:bodyPr>
          <a:lstStyle/>
          <a:p>
            <a:pPr algn="ctr" eaLnBrk="1" fontAlgn="auto" hangingPunct="1">
              <a:lnSpc>
                <a:spcPct val="90000"/>
              </a:lnSpc>
              <a:spcAft>
                <a:spcPts val="0"/>
              </a:spcAft>
              <a:defRPr/>
            </a:pPr>
            <a:r>
              <a:rPr lang="es-ES" sz="3600" dirty="0" smtClean="0">
                <a:solidFill>
                  <a:schemeClr val="accent1">
                    <a:satMod val="150000"/>
                  </a:schemeClr>
                </a:solidFill>
              </a:rPr>
              <a:t/>
            </a:r>
            <a:br>
              <a:rPr lang="es-ES" sz="3600" dirty="0" smtClean="0">
                <a:solidFill>
                  <a:schemeClr val="accent1">
                    <a:satMod val="150000"/>
                  </a:schemeClr>
                </a:solidFill>
              </a:rPr>
            </a:br>
            <a:r>
              <a:rPr lang="es-ES" sz="3600" dirty="0" smtClean="0">
                <a:solidFill>
                  <a:schemeClr val="accent1">
                    <a:satMod val="150000"/>
                  </a:schemeClr>
                </a:solidFill>
              </a:rPr>
              <a:t>BASES LEGALES</a:t>
            </a:r>
            <a:endParaRPr lang="es-VE" sz="3600" dirty="0" smtClean="0">
              <a:solidFill>
                <a:schemeClr val="accent1">
                  <a:satMod val="150000"/>
                </a:schemeClr>
              </a:solidFill>
            </a:endParaRPr>
          </a:p>
        </p:txBody>
      </p:sp>
      <p:pic>
        <p:nvPicPr>
          <p:cNvPr id="10" name="Picture 10" descr="http://t0.gstatic.com/images?q=tbn:ANd9GcT0ibNxs9OplXhGsJcj47KqJVQNwh2ll-_hQV9yN3HuuK6Uuv7Gegf9tBI">
            <a:hlinkClick r:id="rId6"/>
          </p:cNvPr>
          <p:cNvPicPr>
            <a:picLocks noChangeAspect="1" noChangeArrowheads="1"/>
          </p:cNvPicPr>
          <p:nvPr/>
        </p:nvPicPr>
        <p:blipFill>
          <a:blip r:embed="rId7"/>
          <a:srcRect/>
          <a:stretch>
            <a:fillRect/>
          </a:stretch>
        </p:blipFill>
        <p:spPr bwMode="auto">
          <a:xfrm>
            <a:off x="214282" y="214290"/>
            <a:ext cx="1428750" cy="1104901"/>
          </a:xfrm>
          <a:prstGeom prst="rect">
            <a:avLst/>
          </a:prstGeom>
          <a:noFill/>
        </p:spPr>
      </p:pic>
      <p:pic>
        <p:nvPicPr>
          <p:cNvPr id="11" name="Picture 12" descr="http://t0.gstatic.com/images?q=tbn:ANd9GcScHVWd-Fddcxj-VOhsU2YRMunT_IRwgFU2krOGil4cbbCFf6sCw8qygQ">
            <a:hlinkClick r:id="rId8"/>
          </p:cNvPr>
          <p:cNvPicPr>
            <a:picLocks noChangeAspect="1" noChangeArrowheads="1"/>
          </p:cNvPicPr>
          <p:nvPr/>
        </p:nvPicPr>
        <p:blipFill>
          <a:blip r:embed="rId9"/>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2 Subtítulo"/>
          <p:cNvSpPr>
            <a:spLocks noGrp="1"/>
          </p:cNvSpPr>
          <p:nvPr>
            <p:ph type="subTitle" idx="1"/>
          </p:nvPr>
        </p:nvSpPr>
        <p:spPr>
          <a:xfrm>
            <a:off x="428625" y="2428875"/>
            <a:ext cx="8143875" cy="1071563"/>
          </a:xfrm>
        </p:spPr>
        <p:txBody>
          <a:bodyPr/>
          <a:lstStyle/>
          <a:p>
            <a:pPr algn="just" eaLnBrk="1" hangingPunct="1"/>
            <a:r>
              <a:rPr lang="es-ES" dirty="0" smtClean="0">
                <a:solidFill>
                  <a:schemeClr val="accent1"/>
                </a:solidFill>
              </a:rPr>
              <a:t>	</a:t>
            </a:r>
            <a:r>
              <a:rPr lang="es-ES" b="1" dirty="0" smtClean="0">
                <a:solidFill>
                  <a:srgbClr val="FFBC15"/>
                </a:solidFill>
              </a:rPr>
              <a:t>Variable:</a:t>
            </a:r>
            <a:r>
              <a:rPr lang="es-ES" dirty="0" smtClean="0">
                <a:solidFill>
                  <a:srgbClr val="FFBC15"/>
                </a:solidFill>
              </a:rPr>
              <a:t> Posturas de las trabajadoras en los puestos de trabajo en las noyas del Área de Empaque de Laboratorios Vargas S.A.</a:t>
            </a:r>
            <a:endParaRPr lang="es-VE" dirty="0" smtClean="0">
              <a:solidFill>
                <a:srgbClr val="FFBC15"/>
              </a:solidFill>
            </a:endParaRPr>
          </a:p>
          <a:p>
            <a:pPr algn="just" eaLnBrk="1" hangingPunct="1"/>
            <a:endParaRPr lang="es-ES" dirty="0" smtClean="0"/>
          </a:p>
        </p:txBody>
      </p:sp>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8" name="7 Tabla"/>
          <p:cNvGraphicFramePr>
            <a:graphicFrameLocks noGrp="1"/>
          </p:cNvGraphicFramePr>
          <p:nvPr/>
        </p:nvGraphicFramePr>
        <p:xfrm>
          <a:off x="1322927" y="3286125"/>
          <a:ext cx="7106725" cy="3143272"/>
        </p:xfrm>
        <a:graphic>
          <a:graphicData uri="http://schemas.openxmlformats.org/drawingml/2006/table">
            <a:tbl>
              <a:tblPr>
                <a:tableStyleId>{125E5076-3810-47DD-B79F-674D7AD40C01}</a:tableStyleId>
              </a:tblPr>
              <a:tblGrid>
                <a:gridCol w="2411118"/>
                <a:gridCol w="949369"/>
                <a:gridCol w="3746238"/>
              </a:tblGrid>
              <a:tr h="513519">
                <a:tc>
                  <a:txBody>
                    <a:bodyPr/>
                    <a:lstStyle/>
                    <a:p>
                      <a:pPr algn="ctr">
                        <a:lnSpc>
                          <a:spcPct val="115000"/>
                        </a:lnSpc>
                        <a:spcAft>
                          <a:spcPts val="0"/>
                        </a:spcAft>
                      </a:pPr>
                      <a:r>
                        <a:rPr lang="es-VE" sz="1400" b="1" dirty="0">
                          <a:effectLst>
                            <a:outerShdw blurRad="38100" dist="38100" dir="2700000" algn="tl">
                              <a:srgbClr val="000000">
                                <a:alpha val="43137"/>
                              </a:srgbClr>
                            </a:outerShdw>
                          </a:effectLst>
                        </a:rPr>
                        <a:t>Dimensión</a:t>
                      </a:r>
                      <a:endParaRPr lang="es-VE" sz="1400" b="1" dirty="0">
                        <a:effectLst>
                          <a:outerShdw blurRad="38100" dist="38100" dir="2700000" algn="tl">
                            <a:srgbClr val="000000">
                              <a:alpha val="43137"/>
                            </a:srgbClr>
                          </a:outerShdw>
                        </a:effectLst>
                        <a:latin typeface="Calibri"/>
                        <a:ea typeface="Calibri"/>
                        <a:cs typeface="Times New Roman"/>
                      </a:endParaRPr>
                    </a:p>
                  </a:txBody>
                  <a:tcPr marL="59174" marR="591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ctr">
                        <a:lnSpc>
                          <a:spcPct val="115000"/>
                        </a:lnSpc>
                        <a:spcAft>
                          <a:spcPts val="0"/>
                        </a:spcAft>
                      </a:pPr>
                      <a:r>
                        <a:rPr lang="es-VE" sz="1400" b="1">
                          <a:effectLst>
                            <a:outerShdw blurRad="38100" dist="38100" dir="2700000" algn="tl">
                              <a:srgbClr val="000000">
                                <a:alpha val="43137"/>
                              </a:srgbClr>
                            </a:outerShdw>
                          </a:effectLst>
                        </a:rPr>
                        <a:t>Indicador</a:t>
                      </a:r>
                      <a:endParaRPr lang="es-VE" sz="1400" b="1">
                        <a:effectLst>
                          <a:outerShdw blurRad="38100" dist="38100" dir="2700000" algn="tl">
                            <a:srgbClr val="000000">
                              <a:alpha val="43137"/>
                            </a:srgbClr>
                          </a:outerShdw>
                        </a:effectLst>
                        <a:latin typeface="Calibri"/>
                        <a:ea typeface="Calibri"/>
                        <a:cs typeface="Times New Roman"/>
                      </a:endParaRPr>
                    </a:p>
                  </a:txBody>
                  <a:tcPr marL="59174" marR="591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ctr">
                        <a:lnSpc>
                          <a:spcPct val="115000"/>
                        </a:lnSpc>
                        <a:spcAft>
                          <a:spcPts val="0"/>
                        </a:spcAft>
                      </a:pPr>
                      <a:r>
                        <a:rPr lang="es-VE" sz="1400" b="1">
                          <a:effectLst>
                            <a:outerShdw blurRad="38100" dist="38100" dir="2700000" algn="tl">
                              <a:srgbClr val="000000">
                                <a:alpha val="43137"/>
                              </a:srgbClr>
                            </a:outerShdw>
                          </a:effectLst>
                        </a:rPr>
                        <a:t>Sub-Indicadores</a:t>
                      </a:r>
                      <a:endParaRPr lang="es-VE" sz="1400" b="1">
                        <a:effectLst>
                          <a:outerShdw blurRad="38100" dist="38100" dir="2700000" algn="tl">
                            <a:srgbClr val="000000">
                              <a:alpha val="43137"/>
                            </a:srgbClr>
                          </a:outerShdw>
                        </a:effectLst>
                        <a:latin typeface="Calibri"/>
                        <a:ea typeface="Calibri"/>
                        <a:cs typeface="Times New Roman"/>
                      </a:endParaRPr>
                    </a:p>
                  </a:txBody>
                  <a:tcPr marL="59174" marR="591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r>
              <a:tr h="2629753">
                <a:tc>
                  <a:txBody>
                    <a:bodyPr/>
                    <a:lstStyle/>
                    <a:p>
                      <a:pPr algn="l">
                        <a:lnSpc>
                          <a:spcPct val="115000"/>
                        </a:lnSpc>
                        <a:spcAft>
                          <a:spcPts val="0"/>
                        </a:spcAft>
                      </a:pPr>
                      <a:endParaRPr lang="es-VE" sz="1400" b="1" dirty="0" smtClean="0">
                        <a:effectLst>
                          <a:outerShdw blurRad="38100" dist="38100" dir="2700000" algn="tl">
                            <a:srgbClr val="000000">
                              <a:alpha val="43137"/>
                            </a:srgbClr>
                          </a:outerShdw>
                        </a:effectLst>
                      </a:endParaRPr>
                    </a:p>
                    <a:p>
                      <a:pPr algn="l">
                        <a:lnSpc>
                          <a:spcPct val="115000"/>
                        </a:lnSpc>
                        <a:spcAft>
                          <a:spcPts val="0"/>
                        </a:spcAft>
                      </a:pPr>
                      <a:r>
                        <a:rPr lang="es-VE" sz="1400" b="1" dirty="0" smtClean="0">
                          <a:effectLst>
                            <a:outerShdw blurRad="38100" dist="38100" dir="2700000" algn="tl">
                              <a:srgbClr val="000000">
                                <a:alpha val="43137"/>
                              </a:srgbClr>
                            </a:outerShdw>
                          </a:effectLst>
                        </a:rPr>
                        <a:t>Segmento </a:t>
                      </a:r>
                      <a:r>
                        <a:rPr lang="es-VE" sz="1400" b="1" dirty="0">
                          <a:effectLst>
                            <a:outerShdw blurRad="38100" dist="38100" dir="2700000" algn="tl">
                              <a:srgbClr val="000000">
                                <a:alpha val="43137"/>
                              </a:srgbClr>
                            </a:outerShdw>
                          </a:effectLst>
                        </a:rPr>
                        <a:t>A, según el método REBA: se refiere a la valoración y puntuación individual de las zonas comprendidas por tronco, cuello y piernas </a:t>
                      </a:r>
                      <a:endParaRPr lang="es-VE" sz="1400" b="1" dirty="0">
                        <a:effectLst>
                          <a:outerShdw blurRad="38100" dist="38100" dir="2700000" algn="tl">
                            <a:srgbClr val="000000">
                              <a:alpha val="43137"/>
                            </a:srgbClr>
                          </a:outerShdw>
                        </a:effectLst>
                        <a:latin typeface="Calibri"/>
                        <a:ea typeface="Calibri"/>
                        <a:cs typeface="Times New Roman"/>
                      </a:endParaRPr>
                    </a:p>
                  </a:txBody>
                  <a:tcPr marL="59174" marR="591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l">
                        <a:lnSpc>
                          <a:spcPct val="115000"/>
                        </a:lnSpc>
                        <a:spcAft>
                          <a:spcPts val="0"/>
                        </a:spcAft>
                        <a:tabLst>
                          <a:tab pos="884555" algn="ctr"/>
                        </a:tabLst>
                      </a:pPr>
                      <a:r>
                        <a:rPr lang="es-VE" sz="1400" b="1" dirty="0" smtClean="0">
                          <a:effectLst>
                            <a:outerShdw blurRad="38100" dist="38100" dir="2700000" algn="tl">
                              <a:srgbClr val="000000">
                                <a:alpha val="43137"/>
                              </a:srgbClr>
                            </a:outerShdw>
                          </a:effectLst>
                        </a:rPr>
                        <a:t>Tronco</a:t>
                      </a:r>
                      <a:r>
                        <a:rPr lang="es-VE" sz="1400" b="1" dirty="0">
                          <a:effectLst>
                            <a:outerShdw blurRad="38100" dist="38100" dir="2700000" algn="tl">
                              <a:srgbClr val="000000">
                                <a:alpha val="43137"/>
                              </a:srgbClr>
                            </a:outerShdw>
                          </a:effectLst>
                        </a:rPr>
                        <a:t>.	</a:t>
                      </a:r>
                    </a:p>
                    <a:p>
                      <a:pPr algn="l">
                        <a:lnSpc>
                          <a:spcPct val="115000"/>
                        </a:lnSpc>
                        <a:spcAft>
                          <a:spcPts val="0"/>
                        </a:spcAft>
                      </a:pPr>
                      <a:endParaRPr lang="es-VE" sz="1400" b="1" dirty="0" smtClean="0">
                        <a:effectLst>
                          <a:outerShdw blurRad="38100" dist="38100" dir="2700000" algn="tl">
                            <a:srgbClr val="000000">
                              <a:alpha val="43137"/>
                            </a:srgbClr>
                          </a:outerShdw>
                        </a:effectLst>
                      </a:endParaRPr>
                    </a:p>
                    <a:p>
                      <a:pPr algn="l">
                        <a:lnSpc>
                          <a:spcPct val="115000"/>
                        </a:lnSpc>
                        <a:spcAft>
                          <a:spcPts val="0"/>
                        </a:spcAft>
                      </a:pPr>
                      <a:endParaRPr lang="es-VE" sz="1400" b="1" dirty="0" smtClean="0">
                        <a:effectLst>
                          <a:outerShdw blurRad="38100" dist="38100" dir="2700000" algn="tl">
                            <a:srgbClr val="000000">
                              <a:alpha val="43137"/>
                            </a:srgbClr>
                          </a:outerShdw>
                        </a:effectLst>
                      </a:endParaRPr>
                    </a:p>
                    <a:p>
                      <a:pPr algn="l">
                        <a:lnSpc>
                          <a:spcPct val="115000"/>
                        </a:lnSpc>
                        <a:spcAft>
                          <a:spcPts val="0"/>
                        </a:spcAft>
                      </a:pPr>
                      <a:r>
                        <a:rPr lang="es-VE" sz="1400" b="1" dirty="0" smtClean="0">
                          <a:effectLst>
                            <a:outerShdw blurRad="38100" dist="38100" dir="2700000" algn="tl">
                              <a:srgbClr val="000000">
                                <a:alpha val="43137"/>
                              </a:srgbClr>
                            </a:outerShdw>
                          </a:effectLst>
                        </a:rPr>
                        <a:t>Cuello</a:t>
                      </a:r>
                      <a:r>
                        <a:rPr lang="es-VE" sz="1400" b="1" dirty="0">
                          <a:effectLst>
                            <a:outerShdw blurRad="38100" dist="38100" dir="2700000" algn="tl">
                              <a:srgbClr val="000000">
                                <a:alpha val="43137"/>
                              </a:srgbClr>
                            </a:outerShdw>
                          </a:effectLst>
                        </a:rPr>
                        <a:t>.</a:t>
                      </a:r>
                    </a:p>
                    <a:p>
                      <a:pPr algn="l">
                        <a:lnSpc>
                          <a:spcPct val="115000"/>
                        </a:lnSpc>
                        <a:spcAft>
                          <a:spcPts val="0"/>
                        </a:spcAft>
                      </a:pPr>
                      <a:endParaRPr lang="es-VE" sz="1400" b="1" dirty="0" smtClean="0">
                        <a:effectLst>
                          <a:outerShdw blurRad="38100" dist="38100" dir="2700000" algn="tl">
                            <a:srgbClr val="000000">
                              <a:alpha val="43137"/>
                            </a:srgbClr>
                          </a:outerShdw>
                        </a:effectLst>
                      </a:endParaRPr>
                    </a:p>
                    <a:p>
                      <a:pPr algn="l">
                        <a:lnSpc>
                          <a:spcPct val="115000"/>
                        </a:lnSpc>
                        <a:spcAft>
                          <a:spcPts val="0"/>
                        </a:spcAft>
                      </a:pPr>
                      <a:endParaRPr lang="es-ES" sz="1400" b="1" dirty="0" smtClean="0">
                        <a:effectLst>
                          <a:outerShdw blurRad="38100" dist="38100" dir="2700000" algn="tl">
                            <a:srgbClr val="000000">
                              <a:alpha val="43137"/>
                            </a:srgbClr>
                          </a:outerShdw>
                        </a:effectLst>
                      </a:endParaRPr>
                    </a:p>
                    <a:p>
                      <a:pPr algn="l">
                        <a:lnSpc>
                          <a:spcPct val="115000"/>
                        </a:lnSpc>
                        <a:spcAft>
                          <a:spcPts val="0"/>
                        </a:spcAft>
                      </a:pPr>
                      <a:endParaRPr lang="es-VE" sz="1400" b="1" dirty="0" smtClean="0">
                        <a:effectLst>
                          <a:outerShdw blurRad="38100" dist="38100" dir="2700000" algn="tl">
                            <a:srgbClr val="000000">
                              <a:alpha val="43137"/>
                            </a:srgbClr>
                          </a:outerShdw>
                        </a:effectLst>
                      </a:endParaRPr>
                    </a:p>
                    <a:p>
                      <a:pPr algn="l">
                        <a:lnSpc>
                          <a:spcPct val="115000"/>
                        </a:lnSpc>
                        <a:spcAft>
                          <a:spcPts val="0"/>
                        </a:spcAft>
                      </a:pPr>
                      <a:r>
                        <a:rPr lang="es-VE" sz="1400" b="1" dirty="0" smtClean="0">
                          <a:effectLst>
                            <a:outerShdw blurRad="38100" dist="38100" dir="2700000" algn="tl">
                              <a:srgbClr val="000000">
                                <a:alpha val="43137"/>
                              </a:srgbClr>
                            </a:outerShdw>
                          </a:effectLst>
                        </a:rPr>
                        <a:t>Piernas</a:t>
                      </a:r>
                      <a:r>
                        <a:rPr lang="es-VE" sz="1400" b="1" dirty="0">
                          <a:effectLst>
                            <a:outerShdw blurRad="38100" dist="38100" dir="2700000" algn="tl">
                              <a:srgbClr val="000000">
                                <a:alpha val="43137"/>
                              </a:srgbClr>
                            </a:outerShdw>
                          </a:effectLst>
                        </a:rPr>
                        <a:t>.</a:t>
                      </a:r>
                      <a:endParaRPr lang="es-VE" sz="1400" b="1" dirty="0">
                        <a:effectLst>
                          <a:outerShdw blurRad="38100" dist="38100" dir="2700000" algn="tl">
                            <a:srgbClr val="000000">
                              <a:alpha val="43137"/>
                            </a:srgbClr>
                          </a:outerShdw>
                        </a:effectLst>
                        <a:latin typeface="Calibri"/>
                        <a:ea typeface="Calibri"/>
                        <a:cs typeface="Times New Roman"/>
                      </a:endParaRPr>
                    </a:p>
                  </a:txBody>
                  <a:tcPr marL="59174" marR="591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l">
                        <a:lnSpc>
                          <a:spcPct val="115000"/>
                        </a:lnSpc>
                        <a:spcAft>
                          <a:spcPts val="0"/>
                        </a:spcAft>
                      </a:pPr>
                      <a:r>
                        <a:rPr lang="es-VE" sz="1400" b="1" dirty="0">
                          <a:effectLst>
                            <a:outerShdw blurRad="38100" dist="38100" dir="2700000" algn="tl">
                              <a:srgbClr val="000000">
                                <a:alpha val="43137"/>
                              </a:srgbClr>
                            </a:outerShdw>
                          </a:effectLst>
                        </a:rPr>
                        <a:t>Posiciones  del tronco ( erguido, flexión y extensión)</a:t>
                      </a:r>
                    </a:p>
                    <a:p>
                      <a:pPr algn="l">
                        <a:lnSpc>
                          <a:spcPct val="115000"/>
                        </a:lnSpc>
                        <a:spcAft>
                          <a:spcPts val="0"/>
                        </a:spcAft>
                        <a:tabLst>
                          <a:tab pos="1781175" algn="l"/>
                        </a:tabLst>
                      </a:pPr>
                      <a:r>
                        <a:rPr lang="es-VE" sz="1400" b="1" dirty="0">
                          <a:effectLst>
                            <a:outerShdw blurRad="38100" dist="38100" dir="2700000" algn="tl">
                              <a:srgbClr val="000000">
                                <a:alpha val="43137"/>
                              </a:srgbClr>
                            </a:outerShdw>
                          </a:effectLst>
                        </a:rPr>
                        <a:t>	</a:t>
                      </a:r>
                    </a:p>
                    <a:p>
                      <a:pPr algn="l">
                        <a:lnSpc>
                          <a:spcPct val="115000"/>
                        </a:lnSpc>
                        <a:spcAft>
                          <a:spcPts val="0"/>
                        </a:spcAft>
                        <a:tabLst>
                          <a:tab pos="1781175" algn="l"/>
                        </a:tabLst>
                      </a:pPr>
                      <a:r>
                        <a:rPr lang="es-VE" sz="1400" b="1" dirty="0">
                          <a:effectLst>
                            <a:outerShdw blurRad="38100" dist="38100" dir="2700000" algn="tl">
                              <a:srgbClr val="000000">
                                <a:alpha val="43137"/>
                              </a:srgbClr>
                            </a:outerShdw>
                          </a:effectLst>
                        </a:rPr>
                        <a:t>Torsión o inclinación laterales</a:t>
                      </a:r>
                    </a:p>
                    <a:p>
                      <a:pPr algn="l">
                        <a:lnSpc>
                          <a:spcPct val="115000"/>
                        </a:lnSpc>
                        <a:spcAft>
                          <a:spcPts val="0"/>
                        </a:spcAft>
                        <a:tabLst>
                          <a:tab pos="1781175" algn="l"/>
                        </a:tabLst>
                      </a:pPr>
                      <a:r>
                        <a:rPr lang="es-VE" sz="1400" b="1" dirty="0">
                          <a:effectLst>
                            <a:outerShdw blurRad="38100" dist="38100" dir="2700000" algn="tl">
                              <a:srgbClr val="000000">
                                <a:alpha val="43137"/>
                              </a:srgbClr>
                            </a:outerShdw>
                          </a:effectLst>
                        </a:rPr>
                        <a:t>Posiciones del cuello (flexionado o extendido)</a:t>
                      </a:r>
                    </a:p>
                    <a:p>
                      <a:pPr algn="l">
                        <a:lnSpc>
                          <a:spcPct val="115000"/>
                        </a:lnSpc>
                        <a:spcAft>
                          <a:spcPts val="0"/>
                        </a:spcAft>
                        <a:tabLst>
                          <a:tab pos="1781175" algn="l"/>
                        </a:tabLst>
                      </a:pPr>
                      <a:r>
                        <a:rPr lang="es-VE" sz="1400" b="1" dirty="0">
                          <a:effectLst>
                            <a:outerShdw blurRad="38100" dist="38100" dir="2700000" algn="tl">
                              <a:srgbClr val="000000">
                                <a:alpha val="43137"/>
                              </a:srgbClr>
                            </a:outerShdw>
                          </a:effectLst>
                        </a:rPr>
                        <a:t>Torsión y/o inclinación laterales.</a:t>
                      </a:r>
                    </a:p>
                    <a:p>
                      <a:pPr algn="l">
                        <a:lnSpc>
                          <a:spcPct val="115000"/>
                        </a:lnSpc>
                        <a:spcAft>
                          <a:spcPts val="0"/>
                        </a:spcAft>
                        <a:tabLst>
                          <a:tab pos="1781175" algn="l"/>
                        </a:tabLst>
                      </a:pPr>
                      <a:endParaRPr lang="es-VE" sz="1400" b="1" dirty="0" smtClean="0">
                        <a:effectLst>
                          <a:outerShdw blurRad="38100" dist="38100" dir="2700000" algn="tl">
                            <a:srgbClr val="000000">
                              <a:alpha val="43137"/>
                            </a:srgbClr>
                          </a:outerShdw>
                        </a:effectLst>
                      </a:endParaRPr>
                    </a:p>
                    <a:p>
                      <a:pPr algn="l">
                        <a:lnSpc>
                          <a:spcPct val="115000"/>
                        </a:lnSpc>
                        <a:spcAft>
                          <a:spcPts val="0"/>
                        </a:spcAft>
                        <a:tabLst>
                          <a:tab pos="1781175" algn="l"/>
                        </a:tabLst>
                      </a:pPr>
                      <a:r>
                        <a:rPr lang="es-VE" sz="1400" b="1" dirty="0" smtClean="0">
                          <a:effectLst>
                            <a:outerShdw blurRad="38100" dist="38100" dir="2700000" algn="tl">
                              <a:srgbClr val="000000">
                                <a:alpha val="43137"/>
                              </a:srgbClr>
                            </a:outerShdw>
                          </a:effectLst>
                        </a:rPr>
                        <a:t>Posición </a:t>
                      </a:r>
                      <a:r>
                        <a:rPr lang="es-VE" sz="1400" b="1" dirty="0">
                          <a:effectLst>
                            <a:outerShdw blurRad="38100" dist="38100" dir="2700000" algn="tl">
                              <a:srgbClr val="000000">
                                <a:alpha val="43137"/>
                              </a:srgbClr>
                            </a:outerShdw>
                          </a:effectLst>
                        </a:rPr>
                        <a:t>de las piernas(soportes, andando o sentado, inestable)</a:t>
                      </a:r>
                    </a:p>
                    <a:p>
                      <a:pPr algn="l">
                        <a:lnSpc>
                          <a:spcPct val="115000"/>
                        </a:lnSpc>
                        <a:spcAft>
                          <a:spcPts val="0"/>
                        </a:spcAft>
                        <a:tabLst>
                          <a:tab pos="1781175" algn="l"/>
                        </a:tabLst>
                      </a:pPr>
                      <a:r>
                        <a:rPr lang="es-VE" sz="1400" b="1" dirty="0">
                          <a:effectLst>
                            <a:outerShdw blurRad="38100" dist="38100" dir="2700000" algn="tl">
                              <a:srgbClr val="000000">
                                <a:alpha val="43137"/>
                              </a:srgbClr>
                            </a:outerShdw>
                          </a:effectLst>
                        </a:rPr>
                        <a:t>Flexión de las piernas</a:t>
                      </a:r>
                      <a:endParaRPr lang="es-VE" sz="1400" b="1" dirty="0">
                        <a:effectLst>
                          <a:outerShdw blurRad="38100" dist="38100" dir="2700000" algn="tl">
                            <a:srgbClr val="000000">
                              <a:alpha val="43137"/>
                            </a:srgbClr>
                          </a:outerShdw>
                        </a:effectLst>
                        <a:latin typeface="Calibri"/>
                        <a:ea typeface="Calibri"/>
                        <a:cs typeface="Times New Roman"/>
                      </a:endParaRPr>
                    </a:p>
                  </a:txBody>
                  <a:tcPr marL="59174" marR="591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r>
            </a:tbl>
          </a:graphicData>
        </a:graphic>
      </p:graphicFrame>
      <p:sp>
        <p:nvSpPr>
          <p:cNvPr id="10" name="9 Título"/>
          <p:cNvSpPr>
            <a:spLocks noGrp="1"/>
          </p:cNvSpPr>
          <p:nvPr>
            <p:ph type="ctrTitle"/>
          </p:nvPr>
        </p:nvSpPr>
        <p:spPr>
          <a:xfrm>
            <a:off x="0" y="1500174"/>
            <a:ext cx="8862986" cy="642942"/>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ES" sz="3600" dirty="0" smtClean="0">
                <a:solidFill>
                  <a:schemeClr val="accent1">
                    <a:satMod val="150000"/>
                  </a:schemeClr>
                </a:solidFill>
              </a:rPr>
              <a:t>OPERALIZACIÓN DE LA VARIABLE</a:t>
            </a:r>
            <a:endParaRPr lang="es-VE" sz="3600" dirty="0" smtClean="0">
              <a:solidFill>
                <a:schemeClr val="accent1">
                  <a:satMod val="150000"/>
                </a:schemeClr>
              </a:solidFill>
            </a:endParaRPr>
          </a:p>
        </p:txBody>
      </p:sp>
      <p:pic>
        <p:nvPicPr>
          <p:cNvPr id="9"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1"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11" name="10 Tabla"/>
          <p:cNvGraphicFramePr>
            <a:graphicFrameLocks noGrp="1"/>
          </p:cNvGraphicFramePr>
          <p:nvPr/>
        </p:nvGraphicFramePr>
        <p:xfrm>
          <a:off x="1234237" y="2786058"/>
          <a:ext cx="6766787" cy="3714776"/>
        </p:xfrm>
        <a:graphic>
          <a:graphicData uri="http://schemas.openxmlformats.org/drawingml/2006/table">
            <a:tbl>
              <a:tblPr>
                <a:tableStyleId>{125E5076-3810-47DD-B79F-674D7AD40C01}</a:tableStyleId>
              </a:tblPr>
              <a:tblGrid>
                <a:gridCol w="2562429"/>
                <a:gridCol w="1072501"/>
                <a:gridCol w="3131857"/>
              </a:tblGrid>
              <a:tr h="559750">
                <a:tc>
                  <a:txBody>
                    <a:bodyPr/>
                    <a:lstStyle/>
                    <a:p>
                      <a:pPr algn="l">
                        <a:lnSpc>
                          <a:spcPct val="115000"/>
                        </a:lnSpc>
                        <a:spcAft>
                          <a:spcPts val="0"/>
                        </a:spcAft>
                      </a:pPr>
                      <a:r>
                        <a:rPr lang="es-VE" sz="1600" b="1" dirty="0"/>
                        <a:t>Dimensión</a:t>
                      </a:r>
                      <a:endParaRPr lang="es-VE" sz="1200" b="1" dirty="0">
                        <a:latin typeface="Calibri"/>
                        <a:ea typeface="Calibri"/>
                        <a:cs typeface="Times New Roman"/>
                      </a:endParaRPr>
                    </a:p>
                  </a:txBody>
                  <a:tcPr marL="61301" marR="613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l">
                        <a:lnSpc>
                          <a:spcPct val="115000"/>
                        </a:lnSpc>
                        <a:spcAft>
                          <a:spcPts val="0"/>
                        </a:spcAft>
                      </a:pPr>
                      <a:r>
                        <a:rPr lang="es-VE" sz="1600" b="1"/>
                        <a:t>Indicador</a:t>
                      </a:r>
                      <a:endParaRPr lang="es-VE" sz="1200" b="1">
                        <a:latin typeface="Calibri"/>
                        <a:ea typeface="Calibri"/>
                        <a:cs typeface="Times New Roman"/>
                      </a:endParaRPr>
                    </a:p>
                  </a:txBody>
                  <a:tcPr marL="61301" marR="613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l">
                        <a:lnSpc>
                          <a:spcPct val="115000"/>
                        </a:lnSpc>
                        <a:spcAft>
                          <a:spcPts val="0"/>
                        </a:spcAft>
                      </a:pPr>
                      <a:r>
                        <a:rPr lang="es-VE" sz="1600" b="1"/>
                        <a:t>Sub-Indicadores</a:t>
                      </a:r>
                      <a:endParaRPr lang="es-VE" sz="1200" b="1">
                        <a:latin typeface="Calibri"/>
                        <a:ea typeface="Calibri"/>
                        <a:cs typeface="Times New Roman"/>
                      </a:endParaRPr>
                    </a:p>
                  </a:txBody>
                  <a:tcPr marL="61301" marR="613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r>
              <a:tr h="3155026">
                <a:tc>
                  <a:txBody>
                    <a:bodyPr/>
                    <a:lstStyle/>
                    <a:p>
                      <a:pPr algn="l">
                        <a:lnSpc>
                          <a:spcPct val="115000"/>
                        </a:lnSpc>
                        <a:spcAft>
                          <a:spcPts val="0"/>
                        </a:spcAft>
                      </a:pPr>
                      <a:r>
                        <a:rPr lang="es-VE" sz="1600" b="1" dirty="0"/>
                        <a:t>Segmento B, según el método REBA: se refiere a la valoración y puntuación individual de los miembros superiores.</a:t>
                      </a:r>
                      <a:endParaRPr lang="es-VE" sz="1200" b="1" dirty="0">
                        <a:latin typeface="Calibri"/>
                        <a:ea typeface="Calibri"/>
                        <a:cs typeface="Times New Roman"/>
                      </a:endParaRPr>
                    </a:p>
                  </a:txBody>
                  <a:tcPr marL="61301" marR="613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l">
                        <a:lnSpc>
                          <a:spcPct val="115000"/>
                        </a:lnSpc>
                        <a:spcAft>
                          <a:spcPts val="0"/>
                        </a:spcAft>
                      </a:pPr>
                      <a:r>
                        <a:rPr lang="es-VE" sz="1600" b="1" dirty="0"/>
                        <a:t>Brazo </a:t>
                      </a:r>
                      <a:endParaRPr lang="es-VE" sz="1200" b="1" dirty="0"/>
                    </a:p>
                    <a:p>
                      <a:pPr algn="l">
                        <a:lnSpc>
                          <a:spcPct val="115000"/>
                        </a:lnSpc>
                        <a:spcAft>
                          <a:spcPts val="0"/>
                        </a:spcAft>
                      </a:pPr>
                      <a:endParaRPr lang="es-VE" sz="1600" b="1" dirty="0" smtClean="0"/>
                    </a:p>
                    <a:p>
                      <a:pPr algn="l">
                        <a:lnSpc>
                          <a:spcPct val="115000"/>
                        </a:lnSpc>
                        <a:spcAft>
                          <a:spcPts val="0"/>
                        </a:spcAft>
                      </a:pPr>
                      <a:endParaRPr lang="es-VE" sz="1600" b="1" dirty="0" smtClean="0"/>
                    </a:p>
                    <a:p>
                      <a:pPr algn="l">
                        <a:lnSpc>
                          <a:spcPct val="115000"/>
                        </a:lnSpc>
                        <a:spcAft>
                          <a:spcPts val="0"/>
                        </a:spcAft>
                      </a:pPr>
                      <a:endParaRPr lang="es-VE" sz="1600" b="1" dirty="0" smtClean="0"/>
                    </a:p>
                    <a:p>
                      <a:pPr algn="l">
                        <a:lnSpc>
                          <a:spcPct val="115000"/>
                        </a:lnSpc>
                        <a:spcAft>
                          <a:spcPts val="0"/>
                        </a:spcAft>
                      </a:pPr>
                      <a:endParaRPr lang="es-VE" sz="1600" b="1" dirty="0" smtClean="0"/>
                    </a:p>
                    <a:p>
                      <a:pPr algn="l">
                        <a:lnSpc>
                          <a:spcPct val="115000"/>
                        </a:lnSpc>
                        <a:spcAft>
                          <a:spcPts val="0"/>
                        </a:spcAft>
                      </a:pPr>
                      <a:r>
                        <a:rPr lang="es-VE" sz="1600" b="1" dirty="0" smtClean="0"/>
                        <a:t>Antebrazo</a:t>
                      </a:r>
                      <a:endParaRPr lang="es-VE" sz="1200" b="1" dirty="0"/>
                    </a:p>
                    <a:p>
                      <a:pPr algn="l">
                        <a:lnSpc>
                          <a:spcPct val="115000"/>
                        </a:lnSpc>
                        <a:spcAft>
                          <a:spcPts val="0"/>
                        </a:spcAft>
                      </a:pPr>
                      <a:endParaRPr lang="es-VE" sz="1600" b="1" dirty="0" smtClean="0"/>
                    </a:p>
                    <a:p>
                      <a:pPr algn="l">
                        <a:lnSpc>
                          <a:spcPct val="115000"/>
                        </a:lnSpc>
                        <a:spcAft>
                          <a:spcPts val="0"/>
                        </a:spcAft>
                      </a:pPr>
                      <a:r>
                        <a:rPr lang="es-VE" sz="1600" b="1" dirty="0" smtClean="0"/>
                        <a:t>Muñeca</a:t>
                      </a:r>
                      <a:endParaRPr lang="es-VE" sz="1200" b="1" dirty="0">
                        <a:latin typeface="Calibri"/>
                        <a:ea typeface="Calibri"/>
                        <a:cs typeface="Times New Roman"/>
                      </a:endParaRPr>
                    </a:p>
                  </a:txBody>
                  <a:tcPr marL="61301" marR="613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c>
                  <a:txBody>
                    <a:bodyPr/>
                    <a:lstStyle/>
                    <a:p>
                      <a:pPr algn="l">
                        <a:lnSpc>
                          <a:spcPct val="115000"/>
                        </a:lnSpc>
                        <a:spcAft>
                          <a:spcPts val="0"/>
                        </a:spcAft>
                      </a:pPr>
                      <a:r>
                        <a:rPr lang="es-VE" sz="1600" b="1" dirty="0"/>
                        <a:t>Posiciones  del brazo (flexión y extensión)</a:t>
                      </a:r>
                      <a:endParaRPr lang="es-VE" sz="1200" b="1" dirty="0"/>
                    </a:p>
                    <a:p>
                      <a:pPr algn="l">
                        <a:lnSpc>
                          <a:spcPct val="115000"/>
                        </a:lnSpc>
                        <a:spcAft>
                          <a:spcPts val="0"/>
                        </a:spcAft>
                      </a:pPr>
                      <a:r>
                        <a:rPr lang="es-VE" sz="1600" b="1" dirty="0"/>
                        <a:t>Abducción, Rotación, Elevación, Apoyado.</a:t>
                      </a:r>
                      <a:endParaRPr lang="es-VE" sz="1200" b="1" dirty="0"/>
                    </a:p>
                    <a:p>
                      <a:pPr algn="l">
                        <a:lnSpc>
                          <a:spcPct val="115000"/>
                        </a:lnSpc>
                        <a:spcAft>
                          <a:spcPts val="0"/>
                        </a:spcAft>
                      </a:pPr>
                      <a:endParaRPr lang="es-VE" sz="1600" b="1" dirty="0" smtClean="0"/>
                    </a:p>
                    <a:p>
                      <a:pPr algn="l">
                        <a:lnSpc>
                          <a:spcPct val="115000"/>
                        </a:lnSpc>
                        <a:spcAft>
                          <a:spcPts val="0"/>
                        </a:spcAft>
                      </a:pPr>
                      <a:r>
                        <a:rPr lang="es-VE" sz="1600" b="1" dirty="0" smtClean="0"/>
                        <a:t>Posiciones </a:t>
                      </a:r>
                      <a:r>
                        <a:rPr lang="es-VE" sz="1600" b="1" dirty="0"/>
                        <a:t>del antebrazo (flexión)</a:t>
                      </a:r>
                      <a:endParaRPr lang="es-VE" sz="1200" b="1" dirty="0"/>
                    </a:p>
                    <a:p>
                      <a:pPr algn="l">
                        <a:lnSpc>
                          <a:spcPct val="115000"/>
                        </a:lnSpc>
                        <a:spcAft>
                          <a:spcPts val="0"/>
                        </a:spcAft>
                      </a:pPr>
                      <a:endParaRPr lang="es-VE" sz="1600" b="1" dirty="0" smtClean="0"/>
                    </a:p>
                    <a:p>
                      <a:pPr algn="l">
                        <a:lnSpc>
                          <a:spcPct val="115000"/>
                        </a:lnSpc>
                        <a:spcAft>
                          <a:spcPts val="0"/>
                        </a:spcAft>
                      </a:pPr>
                      <a:r>
                        <a:rPr lang="es-VE" sz="1600" b="1" dirty="0" smtClean="0"/>
                        <a:t>Posición </a:t>
                      </a:r>
                      <a:r>
                        <a:rPr lang="es-VE" sz="1600" b="1" dirty="0"/>
                        <a:t>de la muñeca(flexión  o extensión)</a:t>
                      </a:r>
                      <a:endParaRPr lang="es-VE" sz="1200" b="1" dirty="0"/>
                    </a:p>
                    <a:p>
                      <a:pPr algn="l">
                        <a:lnSpc>
                          <a:spcPct val="115000"/>
                        </a:lnSpc>
                        <a:spcAft>
                          <a:spcPts val="0"/>
                        </a:spcAft>
                      </a:pPr>
                      <a:r>
                        <a:rPr lang="es-VE" sz="1600" b="1" dirty="0"/>
                        <a:t>Torsión o desviación de la muñeca</a:t>
                      </a:r>
                      <a:endParaRPr lang="es-VE" sz="1200" b="1" dirty="0">
                        <a:latin typeface="Calibri"/>
                        <a:ea typeface="Calibri"/>
                        <a:cs typeface="Times New Roman"/>
                      </a:endParaRPr>
                    </a:p>
                  </a:txBody>
                  <a:tcPr marL="61301" marR="6130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a:tcPr>
                </a:tc>
              </a:tr>
            </a:tbl>
          </a:graphicData>
        </a:graphic>
      </p:graphicFrame>
      <p:sp>
        <p:nvSpPr>
          <p:cNvPr id="13" name="9 Título"/>
          <p:cNvSpPr>
            <a:spLocks noGrp="1"/>
          </p:cNvSpPr>
          <p:nvPr>
            <p:ph type="ctrTitle"/>
          </p:nvPr>
        </p:nvSpPr>
        <p:spPr>
          <a:xfrm>
            <a:off x="285720" y="1714488"/>
            <a:ext cx="8577234" cy="928694"/>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normAutofit fontScale="90000"/>
          </a:bodyPr>
          <a:lstStyle/>
          <a:p>
            <a:pPr algn="ctr" eaLnBrk="1" fontAlgn="auto" hangingPunct="1">
              <a:lnSpc>
                <a:spcPct val="90000"/>
              </a:lnSpc>
              <a:spcAft>
                <a:spcPts val="0"/>
              </a:spcAft>
              <a:defRPr/>
            </a:pPr>
            <a:r>
              <a:rPr lang="es-ES" sz="3600" dirty="0" smtClean="0">
                <a:solidFill>
                  <a:schemeClr val="accent1">
                    <a:satMod val="150000"/>
                  </a:schemeClr>
                </a:solidFill>
              </a:rPr>
              <a:t/>
            </a:r>
            <a:br>
              <a:rPr lang="es-ES" sz="3600" dirty="0" smtClean="0">
                <a:solidFill>
                  <a:schemeClr val="accent1">
                    <a:satMod val="150000"/>
                  </a:schemeClr>
                </a:solidFill>
              </a:rPr>
            </a:br>
            <a:r>
              <a:rPr lang="es-ES" sz="3600" dirty="0" smtClean="0">
                <a:solidFill>
                  <a:schemeClr val="accent1">
                    <a:satMod val="150000"/>
                  </a:schemeClr>
                </a:solidFill>
              </a:rPr>
              <a:t>OPERALIZACIÓN DE LA VARIABLE</a:t>
            </a:r>
            <a:endParaRPr lang="es-VE" sz="3600" dirty="0" smtClean="0">
              <a:solidFill>
                <a:schemeClr val="accent1">
                  <a:satMod val="150000"/>
                </a:schemeClr>
              </a:solidFill>
            </a:endParaRPr>
          </a:p>
        </p:txBody>
      </p:sp>
      <p:pic>
        <p:nvPicPr>
          <p:cNvPr id="9"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8" name="7 Flecha izquierda, derecha y arriba"/>
          <p:cNvSpPr/>
          <p:nvPr/>
        </p:nvSpPr>
        <p:spPr>
          <a:xfrm>
            <a:off x="3643313" y="4572001"/>
            <a:ext cx="1857375" cy="785812"/>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0" name="9 Elipse"/>
          <p:cNvSpPr/>
          <p:nvPr/>
        </p:nvSpPr>
        <p:spPr>
          <a:xfrm>
            <a:off x="3214688" y="3500438"/>
            <a:ext cx="2786062" cy="785813"/>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 b="1" dirty="0">
                <a:solidFill>
                  <a:schemeClr val="bg1"/>
                </a:solidFill>
              </a:rPr>
              <a:t>NO EXPERIMENTAL</a:t>
            </a:r>
          </a:p>
        </p:txBody>
      </p:sp>
      <p:sp>
        <p:nvSpPr>
          <p:cNvPr id="11" name="10 Elipse"/>
          <p:cNvSpPr/>
          <p:nvPr/>
        </p:nvSpPr>
        <p:spPr>
          <a:xfrm>
            <a:off x="5857875" y="4786313"/>
            <a:ext cx="2071688" cy="7143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 b="1" dirty="0">
                <a:solidFill>
                  <a:schemeClr val="bg1"/>
                </a:solidFill>
              </a:rPr>
              <a:t>DE CAMPO</a:t>
            </a:r>
          </a:p>
        </p:txBody>
      </p:sp>
      <p:sp>
        <p:nvSpPr>
          <p:cNvPr id="12" name="11 Elipse"/>
          <p:cNvSpPr/>
          <p:nvPr/>
        </p:nvSpPr>
        <p:spPr>
          <a:xfrm>
            <a:off x="1071563" y="4786313"/>
            <a:ext cx="2286000" cy="7143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just">
              <a:buClr>
                <a:schemeClr val="accent1"/>
              </a:buClr>
              <a:buSzPct val="80000"/>
              <a:defRPr/>
            </a:pPr>
            <a:r>
              <a:rPr lang="es-ES" b="1" dirty="0">
                <a:solidFill>
                  <a:schemeClr val="bg1"/>
                </a:solidFill>
              </a:rPr>
              <a:t>DESCRIPTIVO</a:t>
            </a:r>
          </a:p>
        </p:txBody>
      </p:sp>
      <p:sp>
        <p:nvSpPr>
          <p:cNvPr id="17" name="9 Título"/>
          <p:cNvSpPr txBox="1">
            <a:spLocks/>
          </p:cNvSpPr>
          <p:nvPr/>
        </p:nvSpPr>
        <p:spPr>
          <a:xfrm>
            <a:off x="1357290" y="2357430"/>
            <a:ext cx="6572296" cy="714380"/>
          </a:xfrm>
          <a:prstGeom prst="rect">
            <a:avLst/>
          </a:prstGeom>
          <a:gradFill flip="none" rotWithShape="1">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tIns="0" rIns="45720" bIns="0">
            <a:normAutofit/>
            <a:scene3d>
              <a:camera prst="orthographicFront"/>
              <a:lightRig rig="threePt" dir="t">
                <a:rot lat="0" lon="0" rev="4800000"/>
              </a:lightRig>
            </a:scene3d>
            <a:sp3d prstMaterial="matte">
              <a:bevelT w="50800" h="10160"/>
            </a:sp3d>
          </a:bodyPr>
          <a:lstStyle/>
          <a:p>
            <a:pPr algn="ctr" fontAlgn="auto">
              <a:lnSpc>
                <a:spcPct val="90000"/>
              </a:lnSpc>
              <a:spcAft>
                <a:spcPts val="0"/>
              </a:spcAft>
              <a:defRPr/>
            </a:pPr>
            <a:r>
              <a:rPr lang="es-VE" sz="3600" b="1" dirty="0">
                <a:solidFill>
                  <a:schemeClr val="accent1">
                    <a:satMod val="150000"/>
                  </a:schemeClr>
                </a:solidFill>
              </a:rPr>
              <a:t>Diseño de la Investigación</a:t>
            </a:r>
          </a:p>
        </p:txBody>
      </p:sp>
      <p:pic>
        <p:nvPicPr>
          <p:cNvPr id="16"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8"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3" name="9 Título"/>
          <p:cNvSpPr>
            <a:spLocks noGrp="1"/>
          </p:cNvSpPr>
          <p:nvPr>
            <p:ph type="ctrTitle"/>
          </p:nvPr>
        </p:nvSpPr>
        <p:spPr>
          <a:xfrm>
            <a:off x="1571604" y="1857364"/>
            <a:ext cx="6072230" cy="571504"/>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VE" sz="3600" dirty="0" smtClean="0">
                <a:solidFill>
                  <a:schemeClr val="accent1">
                    <a:satMod val="150000"/>
                  </a:schemeClr>
                </a:solidFill>
              </a:rPr>
              <a:t>Población y Muestra</a:t>
            </a:r>
          </a:p>
        </p:txBody>
      </p:sp>
      <p:sp>
        <p:nvSpPr>
          <p:cNvPr id="14" name="13 Flecha izquierda y derecha"/>
          <p:cNvSpPr/>
          <p:nvPr/>
        </p:nvSpPr>
        <p:spPr>
          <a:xfrm rot="10800000">
            <a:off x="3643313" y="2928938"/>
            <a:ext cx="1571625" cy="500062"/>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16" name="15 Elipse"/>
          <p:cNvSpPr/>
          <p:nvPr/>
        </p:nvSpPr>
        <p:spPr>
          <a:xfrm>
            <a:off x="214313" y="2571750"/>
            <a:ext cx="3357562" cy="1285875"/>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VE" b="1" dirty="0">
                <a:solidFill>
                  <a:schemeClr val="bg1"/>
                </a:solidFill>
              </a:rPr>
              <a:t>POBLACION TOTAL DE LAS  NOYAS </a:t>
            </a:r>
          </a:p>
          <a:p>
            <a:pPr algn="ctr">
              <a:defRPr/>
            </a:pPr>
            <a:r>
              <a:rPr lang="es-VE" b="1" dirty="0">
                <a:solidFill>
                  <a:schemeClr val="bg1"/>
                </a:solidFill>
              </a:rPr>
              <a:t>27</a:t>
            </a:r>
          </a:p>
          <a:p>
            <a:pPr algn="ctr">
              <a:defRPr/>
            </a:pPr>
            <a:r>
              <a:rPr lang="es-VE" b="1" dirty="0">
                <a:solidFill>
                  <a:schemeClr val="bg1"/>
                </a:solidFill>
              </a:rPr>
              <a:t> Trabajadoras</a:t>
            </a:r>
            <a:endParaRPr lang="es-ES" b="1" dirty="0">
              <a:solidFill>
                <a:schemeClr val="bg1"/>
              </a:solidFill>
            </a:endParaRPr>
          </a:p>
        </p:txBody>
      </p:sp>
      <p:sp>
        <p:nvSpPr>
          <p:cNvPr id="18" name="17 Elipse"/>
          <p:cNvSpPr/>
          <p:nvPr/>
        </p:nvSpPr>
        <p:spPr>
          <a:xfrm>
            <a:off x="5357813" y="2571750"/>
            <a:ext cx="3500437" cy="1214438"/>
          </a:xfrm>
          <a:prstGeom prst="ellipse">
            <a:avLst/>
          </a:prstGeom>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VE" sz="1600" b="1" dirty="0">
                <a:solidFill>
                  <a:schemeClr val="bg1"/>
                </a:solidFill>
              </a:rPr>
              <a:t>Se selecciono el 100% de la población  </a:t>
            </a:r>
          </a:p>
          <a:p>
            <a:pPr algn="ctr">
              <a:defRPr/>
            </a:pPr>
            <a:r>
              <a:rPr lang="es-VE" b="1" dirty="0">
                <a:solidFill>
                  <a:schemeClr val="bg1"/>
                </a:solidFill>
              </a:rPr>
              <a:t>NO SE EXTRAJO MUESTRA</a:t>
            </a:r>
            <a:endParaRPr lang="es-ES" b="1" dirty="0">
              <a:solidFill>
                <a:schemeClr val="bg1"/>
              </a:solidFill>
            </a:endParaRPr>
          </a:p>
        </p:txBody>
      </p:sp>
      <p:pic>
        <p:nvPicPr>
          <p:cNvPr id="19" name="Picture 1"/>
          <p:cNvPicPr>
            <a:picLocks noChangeAspect="1" noChangeArrowheads="1"/>
          </p:cNvPicPr>
          <p:nvPr/>
        </p:nvPicPr>
        <p:blipFill>
          <a:blip r:embed="rId2" cstate="email"/>
          <a:srcRect/>
          <a:stretch>
            <a:fillRect/>
          </a:stretch>
        </p:blipFill>
        <p:spPr bwMode="auto">
          <a:xfrm>
            <a:off x="1643042" y="3857652"/>
            <a:ext cx="6500858" cy="3000372"/>
          </a:xfrm>
          <a:prstGeom prst="rect">
            <a:avLst/>
          </a:prstGeom>
          <a:ln>
            <a:headEnd/>
            <a:tailEnd/>
          </a:ln>
          <a:effectLst>
            <a:softEdge rad="317500"/>
          </a:effectLst>
        </p:spPr>
        <p:style>
          <a:lnRef idx="2">
            <a:schemeClr val="accent1"/>
          </a:lnRef>
          <a:fillRef idx="1">
            <a:schemeClr val="lt1"/>
          </a:fillRef>
          <a:effectRef idx="0">
            <a:schemeClr val="accent1"/>
          </a:effectRef>
          <a:fontRef idx="minor">
            <a:schemeClr val="dk1"/>
          </a:fontRef>
        </p:style>
      </p:pic>
      <p:pic>
        <p:nvPicPr>
          <p:cNvPr id="11" name="Picture 10" descr="http://t0.gstatic.com/images?q=tbn:ANd9GcT0ibNxs9OplXhGsJcj47KqJVQNwh2ll-_hQV9yN3HuuK6Uuv7Gegf9tBI">
            <a:hlinkClick r:id="rId3"/>
          </p:cNvPr>
          <p:cNvPicPr>
            <a:picLocks noChangeAspect="1" noChangeArrowheads="1"/>
          </p:cNvPicPr>
          <p:nvPr/>
        </p:nvPicPr>
        <p:blipFill>
          <a:blip r:embed="rId4"/>
          <a:srcRect/>
          <a:stretch>
            <a:fillRect/>
          </a:stretch>
        </p:blipFill>
        <p:spPr bwMode="auto">
          <a:xfrm>
            <a:off x="214282" y="214290"/>
            <a:ext cx="1428750" cy="1104901"/>
          </a:xfrm>
          <a:prstGeom prst="rect">
            <a:avLst/>
          </a:prstGeom>
          <a:noFill/>
        </p:spPr>
      </p:pic>
      <p:pic>
        <p:nvPicPr>
          <p:cNvPr id="12" name="Picture 12" descr="http://t0.gstatic.com/images?q=tbn:ANd9GcScHVWd-Fddcxj-VOhsU2YRMunT_IRwgFU2krOGil4cbbCFf6sCw8qygQ">
            <a:hlinkClick r:id="rId5"/>
          </p:cNvPr>
          <p:cNvPicPr>
            <a:picLocks noChangeAspect="1" noChangeArrowheads="1"/>
          </p:cNvPicPr>
          <p:nvPr/>
        </p:nvPicPr>
        <p:blipFill>
          <a:blip r:embed="rId6"/>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072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sp>
        <p:nvSpPr>
          <p:cNvPr id="30729" name="2 Subtítulo"/>
          <p:cNvSpPr>
            <a:spLocks noGrp="1"/>
          </p:cNvSpPr>
          <p:nvPr>
            <p:ph type="subTitle" idx="1"/>
          </p:nvPr>
        </p:nvSpPr>
        <p:spPr>
          <a:xfrm>
            <a:off x="642938" y="3214688"/>
            <a:ext cx="8072437" cy="3214687"/>
          </a:xfrm>
        </p:spPr>
        <p:txBody>
          <a:bodyPr/>
          <a:lstStyle/>
          <a:p>
            <a:pPr algn="ctr" eaLnBrk="1" hangingPunct="1"/>
            <a:r>
              <a:rPr lang="es-ES" b="1" dirty="0" smtClean="0">
                <a:solidFill>
                  <a:schemeClr val="accent1"/>
                </a:solidFill>
              </a:rPr>
              <a:t>Guía de Observación: Método REBA 2000          </a:t>
            </a:r>
          </a:p>
          <a:p>
            <a:pPr algn="ctr" eaLnBrk="1" hangingPunct="1"/>
            <a:r>
              <a:rPr lang="es-ES" b="1" dirty="0" smtClean="0">
                <a:solidFill>
                  <a:schemeClr val="accent1"/>
                </a:solidFill>
              </a:rPr>
              <a:t>  Por medio de la Observación Directa </a:t>
            </a:r>
          </a:p>
          <a:p>
            <a:pPr algn="ctr" eaLnBrk="1" hangingPunct="1"/>
            <a:endParaRPr lang="es-ES" b="1" dirty="0" smtClean="0">
              <a:solidFill>
                <a:schemeClr val="accent1"/>
              </a:solidFill>
            </a:endParaRPr>
          </a:p>
          <a:p>
            <a:pPr algn="ctr" eaLnBrk="1" hangingPunct="1"/>
            <a:r>
              <a:rPr lang="es-ES" dirty="0" smtClean="0">
                <a:solidFill>
                  <a:srgbClr val="FFBC15"/>
                </a:solidFill>
              </a:rPr>
              <a:t>El segmento A: tronco, cuello y piernas</a:t>
            </a:r>
          </a:p>
          <a:p>
            <a:pPr algn="ctr" eaLnBrk="1" hangingPunct="1"/>
            <a:r>
              <a:rPr lang="es-ES" dirty="0" smtClean="0">
                <a:solidFill>
                  <a:srgbClr val="FFBC15"/>
                </a:solidFill>
              </a:rPr>
              <a:t>(60 combinaciones posturales)</a:t>
            </a:r>
          </a:p>
          <a:p>
            <a:pPr algn="ctr" eaLnBrk="1" hangingPunct="1"/>
            <a:r>
              <a:rPr lang="es-ES" dirty="0" smtClean="0">
                <a:solidFill>
                  <a:srgbClr val="FFBC15"/>
                </a:solidFill>
              </a:rPr>
              <a:t>se llevan a la tabla A y se aplica  corrección por factor de carga /fuerza</a:t>
            </a:r>
          </a:p>
          <a:p>
            <a:pPr algn="ctr" eaLnBrk="1" hangingPunct="1"/>
            <a:endParaRPr lang="es-ES" dirty="0" smtClean="0">
              <a:solidFill>
                <a:srgbClr val="FFBC15"/>
              </a:solidFill>
            </a:endParaRPr>
          </a:p>
          <a:p>
            <a:pPr algn="ctr" eaLnBrk="1" hangingPunct="1"/>
            <a:r>
              <a:rPr lang="es-ES" dirty="0" smtClean="0">
                <a:solidFill>
                  <a:srgbClr val="FFBC15"/>
                </a:solidFill>
              </a:rPr>
              <a:t>El segmento B brazos, antebrazos y</a:t>
            </a:r>
          </a:p>
          <a:p>
            <a:pPr algn="ctr" eaLnBrk="1" hangingPunct="1"/>
            <a:r>
              <a:rPr lang="es-ES" dirty="0" smtClean="0">
                <a:solidFill>
                  <a:srgbClr val="FFBC15"/>
                </a:solidFill>
              </a:rPr>
              <a:t>muñecas (36 combinaciones posturales)</a:t>
            </a:r>
          </a:p>
          <a:p>
            <a:pPr algn="ctr" eaLnBrk="1" hangingPunct="1"/>
            <a:r>
              <a:rPr lang="es-ES" dirty="0" smtClean="0">
                <a:solidFill>
                  <a:srgbClr val="FFBC15"/>
                </a:solidFill>
              </a:rPr>
              <a:t>se llevan a la tabla B y se aplica factor de corrección por agarre. </a:t>
            </a:r>
          </a:p>
        </p:txBody>
      </p:sp>
      <p:sp>
        <p:nvSpPr>
          <p:cNvPr id="8" name="9 Título"/>
          <p:cNvSpPr>
            <a:spLocks noGrp="1"/>
          </p:cNvSpPr>
          <p:nvPr>
            <p:ph type="ctrTitle"/>
          </p:nvPr>
        </p:nvSpPr>
        <p:spPr>
          <a:xfrm>
            <a:off x="857224" y="1928802"/>
            <a:ext cx="7358114" cy="1071570"/>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VE" sz="3600" dirty="0" smtClean="0">
                <a:solidFill>
                  <a:schemeClr val="accent1">
                    <a:satMod val="150000"/>
                  </a:schemeClr>
                </a:solidFill>
              </a:rPr>
              <a:t>Método e Instrumento de </a:t>
            </a:r>
            <a:br>
              <a:rPr lang="es-VE" sz="3600" dirty="0" smtClean="0">
                <a:solidFill>
                  <a:schemeClr val="accent1">
                    <a:satMod val="150000"/>
                  </a:schemeClr>
                </a:solidFill>
              </a:rPr>
            </a:br>
            <a:r>
              <a:rPr lang="es-VE" sz="3600" dirty="0" smtClean="0">
                <a:solidFill>
                  <a:schemeClr val="accent1">
                    <a:satMod val="150000"/>
                  </a:schemeClr>
                </a:solidFill>
              </a:rPr>
              <a:t>Recolección de Datos </a:t>
            </a:r>
          </a:p>
        </p:txBody>
      </p:sp>
      <p:pic>
        <p:nvPicPr>
          <p:cNvPr id="9"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175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sp>
        <p:nvSpPr>
          <p:cNvPr id="31753" name="2 Subtítulo"/>
          <p:cNvSpPr>
            <a:spLocks noGrp="1"/>
          </p:cNvSpPr>
          <p:nvPr>
            <p:ph type="subTitle" idx="1"/>
          </p:nvPr>
        </p:nvSpPr>
        <p:spPr>
          <a:xfrm>
            <a:off x="1357313" y="4000500"/>
            <a:ext cx="6572250" cy="2143125"/>
          </a:xfrm>
        </p:spPr>
        <p:txBody>
          <a:bodyPr/>
          <a:lstStyle/>
          <a:p>
            <a:pPr algn="ctr" eaLnBrk="1" hangingPunct="1"/>
            <a:r>
              <a:rPr lang="es-ES" sz="2400" smtClean="0">
                <a:solidFill>
                  <a:srgbClr val="FFBC15"/>
                </a:solidFill>
              </a:rPr>
              <a:t>Los resultados A y B se combinan en la Tabla C </a:t>
            </a:r>
          </a:p>
          <a:p>
            <a:pPr algn="ctr" eaLnBrk="1" hangingPunct="1"/>
            <a:r>
              <a:rPr lang="es-ES" sz="2400" smtClean="0">
                <a:solidFill>
                  <a:srgbClr val="FFBC15"/>
                </a:solidFill>
              </a:rPr>
              <a:t>(144 posibles combinaciones) se añade el resultado de la actividad como el movimiento repetitivo mayor a 4 veces por min  para dar el </a:t>
            </a:r>
            <a:r>
              <a:rPr lang="es-ES" sz="2400" b="1" smtClean="0">
                <a:solidFill>
                  <a:srgbClr val="FFBC15"/>
                </a:solidFill>
              </a:rPr>
              <a:t>resultado final REBA </a:t>
            </a:r>
            <a:r>
              <a:rPr lang="es-ES" sz="2400" smtClean="0">
                <a:solidFill>
                  <a:srgbClr val="FFBC15"/>
                </a:solidFill>
              </a:rPr>
              <a:t>que indicará el nivel de riesgo y el nivel de acción.</a:t>
            </a:r>
          </a:p>
        </p:txBody>
      </p:sp>
      <p:sp>
        <p:nvSpPr>
          <p:cNvPr id="8" name="9 Título"/>
          <p:cNvSpPr>
            <a:spLocks noGrp="1"/>
          </p:cNvSpPr>
          <p:nvPr>
            <p:ph type="ctrTitle"/>
          </p:nvPr>
        </p:nvSpPr>
        <p:spPr>
          <a:xfrm>
            <a:off x="928662" y="2428868"/>
            <a:ext cx="7358114" cy="1071570"/>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VE" sz="3600" dirty="0" smtClean="0">
                <a:solidFill>
                  <a:schemeClr val="accent1">
                    <a:satMod val="150000"/>
                  </a:schemeClr>
                </a:solidFill>
              </a:rPr>
              <a:t>Método e Instrumento de </a:t>
            </a:r>
            <a:br>
              <a:rPr lang="es-VE" sz="3600" dirty="0" smtClean="0">
                <a:solidFill>
                  <a:schemeClr val="accent1">
                    <a:satMod val="150000"/>
                  </a:schemeClr>
                </a:solidFill>
              </a:rPr>
            </a:br>
            <a:r>
              <a:rPr lang="es-VE" sz="3600" dirty="0" smtClean="0">
                <a:solidFill>
                  <a:schemeClr val="accent1">
                    <a:satMod val="150000"/>
                  </a:schemeClr>
                </a:solidFill>
              </a:rPr>
              <a:t>Recolección de Datos </a:t>
            </a:r>
          </a:p>
        </p:txBody>
      </p:sp>
      <p:pic>
        <p:nvPicPr>
          <p:cNvPr id="9"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277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graphicFrame>
        <p:nvGraphicFramePr>
          <p:cNvPr id="10" name="9 Tabla"/>
          <p:cNvGraphicFramePr>
            <a:graphicFrameLocks noGrp="1"/>
          </p:cNvGraphicFramePr>
          <p:nvPr/>
        </p:nvGraphicFramePr>
        <p:xfrm>
          <a:off x="1143000" y="2540000"/>
          <a:ext cx="6786610" cy="4032126"/>
        </p:xfrm>
        <a:graphic>
          <a:graphicData uri="http://schemas.openxmlformats.org/drawingml/2006/table">
            <a:tbl>
              <a:tblPr>
                <a:effectLst/>
                <a:tableStyleId>{B301B821-A1FF-4177-AEE7-76D212191A09}</a:tableStyleId>
              </a:tblPr>
              <a:tblGrid>
                <a:gridCol w="1431784"/>
                <a:gridCol w="1638349"/>
                <a:gridCol w="1597535"/>
                <a:gridCol w="2118942"/>
              </a:tblGrid>
              <a:tr h="573537">
                <a:tc>
                  <a:txBody>
                    <a:bodyPr/>
                    <a:lstStyle/>
                    <a:p>
                      <a:pPr algn="ctr">
                        <a:lnSpc>
                          <a:spcPct val="115000"/>
                        </a:lnSpc>
                        <a:spcAft>
                          <a:spcPts val="0"/>
                        </a:spcAft>
                      </a:pPr>
                      <a:r>
                        <a:rPr lang="es-ES" sz="1600" b="1" dirty="0"/>
                        <a:t>Puntuación Final</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Nivel de acción</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Nivel de Riesgo</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Actuación</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r>
              <a:tr h="573537">
                <a:tc>
                  <a:txBody>
                    <a:bodyPr/>
                    <a:lstStyle/>
                    <a:p>
                      <a:pPr algn="ctr">
                        <a:lnSpc>
                          <a:spcPct val="115000"/>
                        </a:lnSpc>
                        <a:spcAft>
                          <a:spcPts val="0"/>
                        </a:spcAft>
                      </a:pPr>
                      <a:r>
                        <a:rPr lang="es-ES" sz="1600" b="1" dirty="0"/>
                        <a:t>1</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0</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Inapreciable</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No es necesaria actuación</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r>
              <a:tr h="573537">
                <a:tc>
                  <a:txBody>
                    <a:bodyPr/>
                    <a:lstStyle/>
                    <a:p>
                      <a:pPr algn="ctr">
                        <a:lnSpc>
                          <a:spcPct val="115000"/>
                        </a:lnSpc>
                        <a:spcAft>
                          <a:spcPts val="0"/>
                        </a:spcAft>
                      </a:pPr>
                      <a:r>
                        <a:rPr lang="es-ES" sz="1600" b="1"/>
                        <a:t>2-3</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1</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Bajo</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Puede ser necesaria la actuación.</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r>
              <a:tr h="573537">
                <a:tc>
                  <a:txBody>
                    <a:bodyPr/>
                    <a:lstStyle/>
                    <a:p>
                      <a:pPr algn="ctr">
                        <a:lnSpc>
                          <a:spcPct val="115000"/>
                        </a:lnSpc>
                        <a:spcAft>
                          <a:spcPts val="0"/>
                        </a:spcAft>
                      </a:pPr>
                      <a:r>
                        <a:rPr lang="es-ES" sz="1600" b="1"/>
                        <a:t>4-7</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2</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Medio</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Es necesaria la actuación.</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r>
              <a:tr h="868989">
                <a:tc>
                  <a:txBody>
                    <a:bodyPr/>
                    <a:lstStyle/>
                    <a:p>
                      <a:pPr algn="ctr">
                        <a:lnSpc>
                          <a:spcPct val="115000"/>
                        </a:lnSpc>
                        <a:spcAft>
                          <a:spcPts val="0"/>
                        </a:spcAft>
                      </a:pPr>
                      <a:r>
                        <a:rPr lang="es-ES" sz="1600" b="1"/>
                        <a:t>8-10</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3</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Alto</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Es necesaria la actuación cuanto antes.</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r>
              <a:tr h="868989">
                <a:tc>
                  <a:txBody>
                    <a:bodyPr/>
                    <a:lstStyle/>
                    <a:p>
                      <a:pPr algn="ctr">
                        <a:lnSpc>
                          <a:spcPct val="115000"/>
                        </a:lnSpc>
                        <a:spcAft>
                          <a:spcPts val="0"/>
                        </a:spcAft>
                      </a:pPr>
                      <a:r>
                        <a:rPr lang="es-ES" sz="1600" b="1"/>
                        <a:t>11-15</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a:t>4</a:t>
                      </a:r>
                      <a:endParaRPr lang="es-VE" sz="1400" b="1">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Muy alto</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c>
                  <a:txBody>
                    <a:bodyPr/>
                    <a:lstStyle/>
                    <a:p>
                      <a:pPr algn="ctr">
                        <a:lnSpc>
                          <a:spcPct val="115000"/>
                        </a:lnSpc>
                        <a:spcAft>
                          <a:spcPts val="0"/>
                        </a:spcAft>
                      </a:pPr>
                      <a:r>
                        <a:rPr lang="es-ES" sz="1600" b="1" dirty="0"/>
                        <a:t>Es necesaria la actuación de inmediato.</a:t>
                      </a:r>
                      <a:endParaRPr lang="es-VE" sz="1400" b="1" dirty="0">
                        <a:latin typeface="Calibri"/>
                        <a:ea typeface="Calibri"/>
                        <a:cs typeface="Times New Roman"/>
                      </a:endParaRPr>
                    </a:p>
                  </a:txBody>
                  <a:tcPr marL="68580" marR="68580" marT="0" marB="0">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path path="circle">
                        <a:fillToRect l="50000" t="50000" r="50000" b="50000"/>
                      </a:path>
                      <a:tileRect/>
                    </a:gradFill>
                  </a:tcPr>
                </a:tc>
              </a:tr>
            </a:tbl>
          </a:graphicData>
        </a:graphic>
      </p:graphicFrame>
      <p:sp>
        <p:nvSpPr>
          <p:cNvPr id="11" name="9 Título"/>
          <p:cNvSpPr>
            <a:spLocks noGrp="1"/>
          </p:cNvSpPr>
          <p:nvPr>
            <p:ph type="ctrTitle"/>
          </p:nvPr>
        </p:nvSpPr>
        <p:spPr>
          <a:xfrm>
            <a:off x="928662" y="1714488"/>
            <a:ext cx="7358114" cy="714380"/>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normAutofit fontScale="90000"/>
          </a:bodyPr>
          <a:lstStyle/>
          <a:p>
            <a:pPr algn="ctr" eaLnBrk="1" fontAlgn="auto" hangingPunct="1">
              <a:lnSpc>
                <a:spcPct val="90000"/>
              </a:lnSpc>
              <a:spcAft>
                <a:spcPts val="0"/>
              </a:spcAft>
              <a:defRPr/>
            </a:pPr>
            <a:r>
              <a:rPr lang="es-VE" sz="2800" dirty="0" smtClean="0">
                <a:solidFill>
                  <a:schemeClr val="accent1">
                    <a:satMod val="150000"/>
                  </a:schemeClr>
                </a:solidFill>
              </a:rPr>
              <a:t>NIVELES DE RIESGO Y ACCION</a:t>
            </a:r>
            <a:br>
              <a:rPr lang="es-VE" sz="2800" dirty="0" smtClean="0">
                <a:solidFill>
                  <a:schemeClr val="accent1">
                    <a:satMod val="150000"/>
                  </a:schemeClr>
                </a:solidFill>
              </a:rPr>
            </a:br>
            <a:r>
              <a:rPr lang="es-VE" sz="2800" dirty="0" smtClean="0">
                <a:solidFill>
                  <a:schemeClr val="accent1">
                    <a:satMod val="150000"/>
                  </a:schemeClr>
                </a:solidFill>
              </a:rPr>
              <a:t>  METODO REBA 2000</a:t>
            </a:r>
          </a:p>
        </p:txBody>
      </p:sp>
      <p:pic>
        <p:nvPicPr>
          <p:cNvPr id="9"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2"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380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sp>
        <p:nvSpPr>
          <p:cNvPr id="33801" name="8 Subtítulo"/>
          <p:cNvSpPr>
            <a:spLocks noGrp="1"/>
          </p:cNvSpPr>
          <p:nvPr>
            <p:ph type="subTitle" idx="1"/>
          </p:nvPr>
        </p:nvSpPr>
        <p:spPr>
          <a:xfrm>
            <a:off x="214313" y="3071813"/>
            <a:ext cx="8786812" cy="3500437"/>
          </a:xfrm>
        </p:spPr>
        <p:txBody>
          <a:bodyPr/>
          <a:lstStyle/>
          <a:p>
            <a:pPr algn="ctr" eaLnBrk="1" hangingPunct="1"/>
            <a:r>
              <a:rPr lang="es-VE" smtClean="0">
                <a:solidFill>
                  <a:srgbClr val="FFBC15"/>
                </a:solidFill>
              </a:rPr>
              <a:t>El método </a:t>
            </a:r>
            <a:r>
              <a:rPr lang="es-VE" b="1" smtClean="0">
                <a:solidFill>
                  <a:srgbClr val="FFBC15"/>
                </a:solidFill>
              </a:rPr>
              <a:t>REBA </a:t>
            </a:r>
            <a:r>
              <a:rPr lang="es-VE" smtClean="0">
                <a:solidFill>
                  <a:srgbClr val="FFBC15"/>
                </a:solidFill>
              </a:rPr>
              <a:t>(2000) fue propuesto por Sue Hignett y Lynn McAtamney y publicado por la revista especializada Appl Ergonomics en el año 2000.</a:t>
            </a:r>
            <a:r>
              <a:rPr lang="es-ES" smtClean="0">
                <a:solidFill>
                  <a:srgbClr val="FFBC15"/>
                </a:solidFill>
              </a:rPr>
              <a:t> </a:t>
            </a:r>
          </a:p>
          <a:p>
            <a:pPr algn="ctr" eaLnBrk="1" hangingPunct="1"/>
            <a:endParaRPr lang="es-ES" smtClean="0">
              <a:solidFill>
                <a:srgbClr val="FFBC15"/>
              </a:solidFill>
            </a:endParaRPr>
          </a:p>
          <a:p>
            <a:pPr algn="ctr" eaLnBrk="1" hangingPunct="1">
              <a:buFont typeface="Wingdings" pitchFamily="2" charset="2"/>
              <a:buChar char="Ø"/>
            </a:pPr>
            <a:r>
              <a:rPr lang="es-ES" smtClean="0">
                <a:solidFill>
                  <a:srgbClr val="FFBC15"/>
                </a:solidFill>
              </a:rPr>
              <a:t>Nogareda S (2003) en España.</a:t>
            </a:r>
          </a:p>
          <a:p>
            <a:pPr algn="ctr" eaLnBrk="1" hangingPunct="1"/>
            <a:endParaRPr lang="es-VE" smtClean="0">
              <a:solidFill>
                <a:srgbClr val="FFBC15"/>
              </a:solidFill>
            </a:endParaRPr>
          </a:p>
          <a:p>
            <a:pPr algn="ctr" eaLnBrk="1" hangingPunct="1">
              <a:buFont typeface="Wingdings" pitchFamily="2" charset="2"/>
              <a:buChar char="Ø"/>
            </a:pPr>
            <a:r>
              <a:rPr lang="es-ES" smtClean="0">
                <a:solidFill>
                  <a:srgbClr val="FFBC15"/>
                </a:solidFill>
              </a:rPr>
              <a:t>Hómez-Salata B (2005)  en el Instituto de Altos Estudios en Salud Pública, Venezuela</a:t>
            </a:r>
          </a:p>
          <a:p>
            <a:pPr algn="ctr" eaLnBrk="1" hangingPunct="1">
              <a:buFont typeface="Wingdings" pitchFamily="2" charset="2"/>
              <a:buChar char="Ø"/>
            </a:pPr>
            <a:endParaRPr lang="es-VE" smtClean="0">
              <a:solidFill>
                <a:srgbClr val="FFBC15"/>
              </a:solidFill>
            </a:endParaRPr>
          </a:p>
          <a:p>
            <a:pPr algn="ctr" eaLnBrk="1" hangingPunct="1">
              <a:buFont typeface="Wingdings" pitchFamily="2" charset="2"/>
              <a:buChar char="Ø"/>
            </a:pPr>
            <a:r>
              <a:rPr lang="es-ES" smtClean="0">
                <a:solidFill>
                  <a:srgbClr val="FFBC15"/>
                </a:solidFill>
              </a:rPr>
              <a:t>Montiel, M  y otros (2006) en  la Universidad de Carabobo, Venezuela</a:t>
            </a:r>
            <a:endParaRPr lang="es-VE" smtClean="0">
              <a:solidFill>
                <a:srgbClr val="FFBC15"/>
              </a:solidFill>
            </a:endParaRPr>
          </a:p>
          <a:p>
            <a:pPr algn="ctr" eaLnBrk="1" hangingPunct="1"/>
            <a:endParaRPr lang="es-VE" smtClean="0"/>
          </a:p>
        </p:txBody>
      </p:sp>
      <p:sp>
        <p:nvSpPr>
          <p:cNvPr id="8" name="9 Título"/>
          <p:cNvSpPr>
            <a:spLocks noGrp="1"/>
          </p:cNvSpPr>
          <p:nvPr>
            <p:ph type="ctrTitle"/>
          </p:nvPr>
        </p:nvSpPr>
        <p:spPr>
          <a:xfrm>
            <a:off x="928662" y="1928802"/>
            <a:ext cx="7358114" cy="1071570"/>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VE" sz="3600" dirty="0" smtClean="0">
                <a:solidFill>
                  <a:schemeClr val="accent1">
                    <a:satMod val="150000"/>
                  </a:schemeClr>
                </a:solidFill>
              </a:rPr>
              <a:t>Validación y Confiabilidad del Instrumento</a:t>
            </a:r>
          </a:p>
        </p:txBody>
      </p:sp>
      <p:pic>
        <p:nvPicPr>
          <p:cNvPr id="9"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482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sp>
        <p:nvSpPr>
          <p:cNvPr id="34825" name="8 Subtítulo"/>
          <p:cNvSpPr>
            <a:spLocks noGrp="1"/>
          </p:cNvSpPr>
          <p:nvPr>
            <p:ph type="subTitle" idx="1"/>
          </p:nvPr>
        </p:nvSpPr>
        <p:spPr>
          <a:xfrm>
            <a:off x="1714500" y="3071810"/>
            <a:ext cx="5815013" cy="2714644"/>
          </a:xfrm>
        </p:spPr>
        <p:txBody>
          <a:bodyPr/>
          <a:lstStyle/>
          <a:p>
            <a:pPr algn="ctr" eaLnBrk="1" hangingPunct="1"/>
            <a:r>
              <a:rPr lang="es-ES" sz="2400" dirty="0" smtClean="0">
                <a:solidFill>
                  <a:srgbClr val="FFBC15"/>
                </a:solidFill>
              </a:rPr>
              <a:t>Se organizó en Excel los resultados de la aplicación del Método REBA  y se elaboraron cuadros correspondientes con cada objetivo especifico. </a:t>
            </a:r>
          </a:p>
          <a:p>
            <a:pPr algn="ctr" eaLnBrk="1" hangingPunct="1"/>
            <a:r>
              <a:rPr lang="es-ES" sz="2400" dirty="0" smtClean="0">
                <a:solidFill>
                  <a:srgbClr val="FFBC15"/>
                </a:solidFill>
              </a:rPr>
              <a:t>Luego se seleccionó a la trabajadora de mayor puntaje y se le hizo estudio del puesto de trabajo que se presentarán en fotos . </a:t>
            </a:r>
            <a:endParaRPr lang="es-VE" sz="2400" dirty="0" smtClean="0">
              <a:solidFill>
                <a:srgbClr val="FFBC15"/>
              </a:solidFill>
            </a:endParaRPr>
          </a:p>
        </p:txBody>
      </p:sp>
      <p:sp>
        <p:nvSpPr>
          <p:cNvPr id="8" name="9 Título"/>
          <p:cNvSpPr>
            <a:spLocks noGrp="1"/>
          </p:cNvSpPr>
          <p:nvPr>
            <p:ph type="ctrTitle"/>
          </p:nvPr>
        </p:nvSpPr>
        <p:spPr>
          <a:xfrm>
            <a:off x="785786" y="1928802"/>
            <a:ext cx="7358114" cy="642942"/>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VE" sz="3600" dirty="0" smtClean="0">
                <a:solidFill>
                  <a:schemeClr val="accent1">
                    <a:satMod val="150000"/>
                  </a:schemeClr>
                </a:solidFill>
              </a:rPr>
              <a:t>Plan de tabulación y análisis</a:t>
            </a:r>
          </a:p>
        </p:txBody>
      </p:sp>
      <p:pic>
        <p:nvPicPr>
          <p:cNvPr id="9"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428736"/>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3322"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3324"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
        <p:nvSpPr>
          <p:cNvPr id="8" name="4 Título"/>
          <p:cNvSpPr>
            <a:spLocks noGrp="1"/>
          </p:cNvSpPr>
          <p:nvPr>
            <p:ph type="ctrTitle"/>
          </p:nvPr>
        </p:nvSpPr>
        <p:spPr>
          <a:xfrm>
            <a:off x="2000232" y="1857364"/>
            <a:ext cx="5572164" cy="714380"/>
          </a:xfrm>
          <a:gradFill flip="none">
            <a:gsLst>
              <a:gs pos="0">
                <a:schemeClr val="tx1"/>
              </a:gs>
              <a:gs pos="50000">
                <a:schemeClr val="tx1"/>
              </a:gs>
              <a:gs pos="100000">
                <a:schemeClr val="bg1"/>
              </a:gs>
            </a:gsLst>
            <a:path path="shape">
              <a:fillToRect l="50000" t="50000" r="50000" b="50000"/>
            </a:path>
            <a:tileRect/>
          </a:gradFill>
          <a:effectLst>
            <a:reflection blurRad="6350" stA="50000" endA="300" endPos="90000" dist="50800" dir="5400000" sy="-100000" algn="bl" rotWithShape="0"/>
          </a:effectLst>
        </p:spPr>
        <p:style>
          <a:lnRef idx="0">
            <a:scrgbClr r="0" g="0" b="0"/>
          </a:lnRef>
          <a:fillRef idx="1002">
            <a:schemeClr val="dk1"/>
          </a:fillRef>
          <a:effectRef idx="0">
            <a:scrgbClr r="0" g="0" b="0"/>
          </a:effectRef>
          <a:fontRef idx="major"/>
        </p:style>
        <p:txBody>
          <a:bodyPr>
            <a:normAutofit fontScale="90000"/>
          </a:bodyPr>
          <a:lstStyle/>
          <a:p>
            <a:pPr algn="ctr" eaLnBrk="1" fontAlgn="auto" hangingPunct="1">
              <a:spcAft>
                <a:spcPts val="0"/>
              </a:spcAft>
              <a:defRPr/>
            </a:pPr>
            <a:r>
              <a:rPr lang="es-VE" dirty="0" smtClean="0">
                <a:solidFill>
                  <a:schemeClr val="accent1">
                    <a:satMod val="150000"/>
                  </a:schemeClr>
                </a:solidFill>
              </a:rPr>
              <a:t>INTRODUCCION</a:t>
            </a:r>
            <a:endParaRPr lang="es-ES" dirty="0">
              <a:solidFill>
                <a:schemeClr val="accent1">
                  <a:satMod val="150000"/>
                </a:schemeClr>
              </a:solidFill>
            </a:endParaRPr>
          </a:p>
        </p:txBody>
      </p:sp>
      <p:sp>
        <p:nvSpPr>
          <p:cNvPr id="11" name="2 Subtítulo"/>
          <p:cNvSpPr>
            <a:spLocks noGrp="1"/>
          </p:cNvSpPr>
          <p:nvPr>
            <p:ph type="subTitle" idx="1"/>
          </p:nvPr>
        </p:nvSpPr>
        <p:spPr>
          <a:xfrm>
            <a:off x="500063" y="2857496"/>
            <a:ext cx="8143875" cy="2357437"/>
          </a:xfrm>
        </p:spPr>
        <p:txBody>
          <a:bodyPr/>
          <a:lstStyle/>
          <a:p>
            <a:pPr algn="just" eaLnBrk="1" hangingPunct="1"/>
            <a:r>
              <a:rPr lang="es-ES" dirty="0" smtClean="0">
                <a:solidFill>
                  <a:schemeClr val="accent1"/>
                </a:solidFill>
              </a:rPr>
              <a:t>	En  el presente estudio se valoran  las posturas que adoptan los  trabajadores de las Noyas del Área de Empaque de Laboratorios Vargas S.A. de acuerdo al Método Ergonómico REBA. Siendo importante señalar que en este se evalúan las causas de consulta y a su vez los motivos vinculados a patologías de carácter músculo esquelético.</a:t>
            </a:r>
          </a:p>
          <a:p>
            <a:pPr eaLnBrk="1" hangingPunct="1"/>
            <a:endParaRPr lang="es-E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584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sp>
        <p:nvSpPr>
          <p:cNvPr id="8" name="9 Título"/>
          <p:cNvSpPr>
            <a:spLocks noGrp="1"/>
          </p:cNvSpPr>
          <p:nvPr>
            <p:ph type="ctrTitle"/>
          </p:nvPr>
        </p:nvSpPr>
        <p:spPr>
          <a:xfrm>
            <a:off x="857224" y="2143116"/>
            <a:ext cx="7358114" cy="1285884"/>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VE" sz="4000" dirty="0" smtClean="0">
                <a:solidFill>
                  <a:schemeClr val="accent1">
                    <a:satMod val="150000"/>
                  </a:schemeClr>
                </a:solidFill>
              </a:rPr>
              <a:t/>
            </a:r>
            <a:br>
              <a:rPr lang="es-VE" sz="4000" dirty="0" smtClean="0">
                <a:solidFill>
                  <a:schemeClr val="accent1">
                    <a:satMod val="150000"/>
                  </a:schemeClr>
                </a:solidFill>
              </a:rPr>
            </a:br>
            <a:r>
              <a:rPr lang="es-VE" sz="4000" dirty="0" smtClean="0">
                <a:solidFill>
                  <a:schemeClr val="accent1">
                    <a:satMod val="150000"/>
                  </a:schemeClr>
                </a:solidFill>
              </a:rPr>
              <a:t>RESULTADOS</a:t>
            </a:r>
          </a:p>
        </p:txBody>
      </p:sp>
      <p:sp>
        <p:nvSpPr>
          <p:cNvPr id="9" name="9 Título"/>
          <p:cNvSpPr txBox="1">
            <a:spLocks/>
          </p:cNvSpPr>
          <p:nvPr/>
        </p:nvSpPr>
        <p:spPr>
          <a:xfrm>
            <a:off x="1214414" y="4071942"/>
            <a:ext cx="6858016" cy="1428760"/>
          </a:xfrm>
          <a:prstGeom prst="rect">
            <a:avLst/>
          </a:prstGeom>
          <a:gradFill flip="none" rotWithShape="1">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tIns="0" rIns="45720" bIns="0">
            <a:scene3d>
              <a:camera prst="orthographicFront"/>
              <a:lightRig rig="threePt" dir="t">
                <a:rot lat="0" lon="0" rev="4800000"/>
              </a:lightRig>
            </a:scene3d>
            <a:sp3d prstMaterial="matte">
              <a:bevelT w="50800" h="10160"/>
            </a:sp3d>
          </a:bodyPr>
          <a:lstStyle/>
          <a:p>
            <a:pPr algn="ctr" fontAlgn="auto">
              <a:lnSpc>
                <a:spcPct val="90000"/>
              </a:lnSpc>
              <a:spcAft>
                <a:spcPts val="0"/>
              </a:spcAft>
              <a:defRPr/>
            </a:pPr>
            <a:r>
              <a:rPr lang="es-VE" sz="2000" b="1" dirty="0">
                <a:solidFill>
                  <a:srgbClr val="FFBC15"/>
                </a:solidFill>
                <a:effectLst>
                  <a:outerShdw blurRad="38100" dist="38100" dir="2700000" algn="tl">
                    <a:srgbClr val="000000">
                      <a:alpha val="43137"/>
                    </a:srgbClr>
                  </a:outerShdw>
                </a:effectLst>
              </a:rPr>
              <a:t>Distribución De Puntaje Por Zona Anatómica En Segmento A,B  y Total del  Método REBA. Trabajadoras </a:t>
            </a:r>
            <a:r>
              <a:rPr lang="es-VE" sz="2000" b="1" dirty="0" smtClean="0">
                <a:solidFill>
                  <a:srgbClr val="FFBC15"/>
                </a:solidFill>
                <a:effectLst>
                  <a:outerShdw blurRad="38100" dist="38100" dir="2700000" algn="tl">
                    <a:srgbClr val="000000">
                      <a:alpha val="43137"/>
                    </a:srgbClr>
                  </a:outerShdw>
                </a:effectLst>
              </a:rPr>
              <a:t>del </a:t>
            </a:r>
            <a:r>
              <a:rPr lang="es-VE" sz="2000" b="1" dirty="0">
                <a:solidFill>
                  <a:srgbClr val="FFBC15"/>
                </a:solidFill>
                <a:effectLst>
                  <a:outerShdw blurRad="38100" dist="38100" dir="2700000" algn="tl">
                    <a:srgbClr val="000000">
                      <a:alpha val="43137"/>
                    </a:srgbClr>
                  </a:outerShdw>
                </a:effectLst>
              </a:rPr>
              <a:t>Área </a:t>
            </a:r>
            <a:r>
              <a:rPr lang="es-VE" sz="2000" b="1" dirty="0" smtClean="0">
                <a:solidFill>
                  <a:srgbClr val="FFBC15"/>
                </a:solidFill>
                <a:effectLst>
                  <a:outerShdw blurRad="38100" dist="38100" dir="2700000" algn="tl">
                    <a:srgbClr val="000000">
                      <a:alpha val="43137"/>
                    </a:srgbClr>
                  </a:outerShdw>
                </a:effectLst>
              </a:rPr>
              <a:t>de Empaque</a:t>
            </a:r>
            <a:r>
              <a:rPr lang="es-VE" sz="2000" b="1" dirty="0">
                <a:solidFill>
                  <a:srgbClr val="FFBC15"/>
                </a:solidFill>
                <a:effectLst>
                  <a:outerShdw blurRad="38100" dist="38100" dir="2700000" algn="tl">
                    <a:srgbClr val="000000">
                      <a:alpha val="43137"/>
                    </a:srgbClr>
                  </a:outerShdw>
                </a:effectLst>
              </a:rPr>
              <a:t>. Laboratorios Vargas S.A.  </a:t>
            </a:r>
            <a:r>
              <a:rPr lang="es-VE" sz="2000" b="1" dirty="0" smtClean="0">
                <a:solidFill>
                  <a:srgbClr val="FFBC15"/>
                </a:solidFill>
                <a:effectLst>
                  <a:outerShdw blurRad="38100" dist="38100" dir="2700000" algn="tl">
                    <a:srgbClr val="000000">
                      <a:alpha val="43137"/>
                    </a:srgbClr>
                  </a:outerShdw>
                </a:effectLst>
              </a:rPr>
              <a:t>Junio 2012</a:t>
            </a:r>
            <a:r>
              <a:rPr lang="es-VE" b="1" dirty="0">
                <a:solidFill>
                  <a:srgbClr val="FFBC15"/>
                </a:solidFill>
              </a:rPr>
              <a:t/>
            </a:r>
            <a:br>
              <a:rPr lang="es-VE" b="1" dirty="0">
                <a:solidFill>
                  <a:srgbClr val="FFBC15"/>
                </a:solidFill>
              </a:rPr>
            </a:br>
            <a:endParaRPr lang="es-VE" b="1" dirty="0">
              <a:solidFill>
                <a:srgbClr val="FFBC15"/>
              </a:solidFill>
            </a:endParaRPr>
          </a:p>
        </p:txBody>
      </p:sp>
      <p:pic>
        <p:nvPicPr>
          <p:cNvPr id="10"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1"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graphicFrame>
        <p:nvGraphicFramePr>
          <p:cNvPr id="10" name="9 Tabla"/>
          <p:cNvGraphicFramePr>
            <a:graphicFrameLocks noGrp="1"/>
          </p:cNvGraphicFramePr>
          <p:nvPr/>
        </p:nvGraphicFramePr>
        <p:xfrm>
          <a:off x="571500" y="357188"/>
          <a:ext cx="8072493" cy="6480491"/>
        </p:xfrm>
        <a:graphic>
          <a:graphicData uri="http://schemas.openxmlformats.org/drawingml/2006/table">
            <a:tbl>
              <a:tblPr>
                <a:tableStyleId>{B301B821-A1FF-4177-AEE7-76D212191A09}</a:tableStyleId>
              </a:tblPr>
              <a:tblGrid>
                <a:gridCol w="1377769"/>
                <a:gridCol w="1287178"/>
                <a:gridCol w="1210526"/>
                <a:gridCol w="1363835"/>
                <a:gridCol w="1546007"/>
                <a:gridCol w="1287178"/>
              </a:tblGrid>
              <a:tr h="237592">
                <a:tc>
                  <a:txBody>
                    <a:bodyPr/>
                    <a:lstStyle/>
                    <a:p>
                      <a:pPr algn="l"/>
                      <a:endParaRPr lang="es-VE" sz="1600" b="1" dirty="0">
                        <a:latin typeface="Calibri"/>
                      </a:endParaRPr>
                    </a:p>
                  </a:txBody>
                  <a:tcPr marL="47013" marR="47013" marT="0" marB="0"/>
                </a:tc>
                <a:tc>
                  <a:txBody>
                    <a:bodyPr/>
                    <a:lstStyle/>
                    <a:p>
                      <a:pPr algn="l"/>
                      <a:endParaRPr lang="es-VE" sz="1600" b="1">
                        <a:latin typeface="Calibri"/>
                      </a:endParaRPr>
                    </a:p>
                  </a:txBody>
                  <a:tcPr marL="47013" marR="47013" marT="0" marB="0"/>
                </a:tc>
                <a:tc gridSpan="2">
                  <a:txBody>
                    <a:bodyPr/>
                    <a:lstStyle/>
                    <a:p>
                      <a:pPr algn="ctr">
                        <a:lnSpc>
                          <a:spcPct val="115000"/>
                        </a:lnSpc>
                        <a:spcAft>
                          <a:spcPts val="0"/>
                        </a:spcAft>
                      </a:pPr>
                      <a:r>
                        <a:rPr lang="es-ES" sz="1600" b="1" dirty="0"/>
                        <a:t>     SEGMENTO </a:t>
                      </a:r>
                      <a:r>
                        <a:rPr lang="es-ES" sz="1600" b="1" dirty="0" smtClean="0"/>
                        <a:t>A</a:t>
                      </a:r>
                      <a:endParaRPr lang="es-VE" sz="1800" b="1" dirty="0">
                        <a:latin typeface="Calibri"/>
                        <a:ea typeface="Calibri"/>
                        <a:cs typeface="Times New Roman"/>
                      </a:endParaRPr>
                    </a:p>
                  </a:txBody>
                  <a:tcPr marL="47013" marR="47013" marT="0" marB="0"/>
                </a:tc>
                <a:tc hMerge="1">
                  <a:txBody>
                    <a:bodyPr/>
                    <a:lstStyle/>
                    <a:p>
                      <a:endParaRPr lang="es-VE"/>
                    </a:p>
                  </a:txBody>
                  <a:tcPr/>
                </a:tc>
                <a:tc>
                  <a:txBody>
                    <a:bodyPr/>
                    <a:lstStyle/>
                    <a:p>
                      <a:pPr algn="l"/>
                      <a:endParaRPr lang="es-VE" sz="1600" b="1">
                        <a:latin typeface="Calibri"/>
                      </a:endParaRPr>
                    </a:p>
                  </a:txBody>
                  <a:tcPr marL="47013" marR="47013" marT="0" marB="0"/>
                </a:tc>
                <a:tc>
                  <a:txBody>
                    <a:bodyPr/>
                    <a:lstStyle/>
                    <a:p>
                      <a:pPr algn="l"/>
                      <a:endParaRPr lang="es-VE" sz="1600" b="1" dirty="0">
                        <a:latin typeface="Calibri"/>
                      </a:endParaRPr>
                    </a:p>
                  </a:txBody>
                  <a:tcPr marL="47013" marR="47013" marT="0" marB="0"/>
                </a:tc>
              </a:tr>
              <a:tr h="994853">
                <a:tc>
                  <a:txBody>
                    <a:bodyPr/>
                    <a:lstStyle/>
                    <a:p>
                      <a:pPr algn="ctr">
                        <a:lnSpc>
                          <a:spcPct val="115000"/>
                        </a:lnSpc>
                        <a:spcAft>
                          <a:spcPts val="0"/>
                        </a:spcAft>
                      </a:pPr>
                      <a:r>
                        <a:rPr lang="es-ES" sz="1400" b="1"/>
                        <a:t>Zona Anatómica</a:t>
                      </a:r>
                      <a:endParaRPr lang="es-VE" sz="1600" b="1"/>
                    </a:p>
                    <a:p>
                      <a:pPr algn="ctr">
                        <a:lnSpc>
                          <a:spcPct val="115000"/>
                        </a:lnSpc>
                        <a:spcAft>
                          <a:spcPts val="0"/>
                        </a:spcAft>
                      </a:pPr>
                      <a:r>
                        <a:rPr lang="es-VE" sz="1400" b="1"/>
                        <a:t/>
                      </a:r>
                      <a:br>
                        <a:rPr lang="es-VE" sz="1400" b="1"/>
                      </a:br>
                      <a:r>
                        <a:rPr lang="es-ES" sz="1400" b="1"/>
                        <a:t>Trabajadora</a:t>
                      </a:r>
                      <a:endParaRPr lang="es-VE" sz="1600" b="1">
                        <a:latin typeface="Calibri"/>
                        <a:ea typeface="Calibri"/>
                        <a:cs typeface="Times New Roman"/>
                      </a:endParaRPr>
                    </a:p>
                  </a:txBody>
                  <a:tcPr marL="47013" marR="47013" marT="0" marB="0"/>
                </a:tc>
                <a:tc>
                  <a:txBody>
                    <a:bodyPr/>
                    <a:lstStyle/>
                    <a:p>
                      <a:pPr algn="ctr">
                        <a:lnSpc>
                          <a:spcPct val="115000"/>
                        </a:lnSpc>
                        <a:spcAft>
                          <a:spcPts val="0"/>
                        </a:spcAft>
                      </a:pPr>
                      <a:endParaRPr lang="es-VE" sz="1600" b="1"/>
                    </a:p>
                    <a:p>
                      <a:pPr algn="ctr">
                        <a:lnSpc>
                          <a:spcPct val="115000"/>
                        </a:lnSpc>
                        <a:spcAft>
                          <a:spcPts val="0"/>
                        </a:spcAft>
                      </a:pPr>
                      <a:r>
                        <a:rPr lang="es-ES" sz="1400" b="1"/>
                        <a:t>Tronco(5)</a:t>
                      </a:r>
                      <a:endParaRPr lang="es-VE" sz="1600" b="1">
                        <a:latin typeface="Calibri"/>
                        <a:ea typeface="Calibri"/>
                        <a:cs typeface="Times New Roman"/>
                      </a:endParaRPr>
                    </a:p>
                  </a:txBody>
                  <a:tcPr marL="47013" marR="47013" marT="0" marB="0"/>
                </a:tc>
                <a:tc>
                  <a:txBody>
                    <a:bodyPr/>
                    <a:lstStyle/>
                    <a:p>
                      <a:pPr algn="ctr">
                        <a:lnSpc>
                          <a:spcPct val="115000"/>
                        </a:lnSpc>
                        <a:spcAft>
                          <a:spcPts val="0"/>
                        </a:spcAft>
                      </a:pPr>
                      <a:endParaRPr lang="es-VE" sz="1600" b="1" dirty="0"/>
                    </a:p>
                    <a:p>
                      <a:pPr algn="ctr">
                        <a:lnSpc>
                          <a:spcPct val="115000"/>
                        </a:lnSpc>
                        <a:spcAft>
                          <a:spcPts val="0"/>
                        </a:spcAft>
                      </a:pPr>
                      <a:r>
                        <a:rPr lang="es-ES" sz="1400" b="1" dirty="0"/>
                        <a:t>Cuello(3)</a:t>
                      </a:r>
                      <a:endParaRPr lang="es-VE" sz="1600" b="1" dirty="0">
                        <a:latin typeface="Calibri"/>
                        <a:ea typeface="Calibri"/>
                        <a:cs typeface="Times New Roman"/>
                      </a:endParaRPr>
                    </a:p>
                  </a:txBody>
                  <a:tcPr marL="47013" marR="47013" marT="0" marB="0"/>
                </a:tc>
                <a:tc>
                  <a:txBody>
                    <a:bodyPr/>
                    <a:lstStyle/>
                    <a:p>
                      <a:pPr algn="ctr">
                        <a:lnSpc>
                          <a:spcPct val="115000"/>
                        </a:lnSpc>
                        <a:spcAft>
                          <a:spcPts val="0"/>
                        </a:spcAft>
                      </a:pPr>
                      <a:endParaRPr lang="es-VE" sz="1600" b="1" dirty="0"/>
                    </a:p>
                    <a:p>
                      <a:pPr algn="ctr">
                        <a:lnSpc>
                          <a:spcPct val="115000"/>
                        </a:lnSpc>
                        <a:spcAft>
                          <a:spcPts val="0"/>
                        </a:spcAft>
                      </a:pPr>
                      <a:r>
                        <a:rPr lang="es-ES" sz="1400" b="1" dirty="0"/>
                        <a:t>Piernas(4)</a:t>
                      </a:r>
                      <a:endParaRPr lang="es-VE" sz="1600" b="1" dirty="0">
                        <a:latin typeface="Calibri"/>
                        <a:ea typeface="Calibri"/>
                        <a:cs typeface="Times New Roman"/>
                      </a:endParaRPr>
                    </a:p>
                  </a:txBody>
                  <a:tcPr marL="47013" marR="47013" marT="0" marB="0"/>
                </a:tc>
                <a:tc>
                  <a:txBody>
                    <a:bodyPr/>
                    <a:lstStyle/>
                    <a:p>
                      <a:pPr algn="ctr">
                        <a:lnSpc>
                          <a:spcPct val="115000"/>
                        </a:lnSpc>
                        <a:spcAft>
                          <a:spcPts val="0"/>
                        </a:spcAft>
                      </a:pPr>
                      <a:endParaRPr lang="es-VE" sz="1600" b="1"/>
                    </a:p>
                    <a:p>
                      <a:pPr algn="ctr">
                        <a:lnSpc>
                          <a:spcPct val="115000"/>
                        </a:lnSpc>
                        <a:spcAft>
                          <a:spcPts val="0"/>
                        </a:spcAft>
                      </a:pPr>
                      <a:r>
                        <a:rPr lang="es-ES" sz="1400" b="1"/>
                        <a:t>Corrección(3)</a:t>
                      </a:r>
                      <a:endParaRPr lang="es-VE" sz="1600" b="1">
                        <a:latin typeface="Calibri"/>
                        <a:ea typeface="Calibri"/>
                        <a:cs typeface="Times New Roman"/>
                      </a:endParaRPr>
                    </a:p>
                  </a:txBody>
                  <a:tcPr marL="47013" marR="47013" marT="0" marB="0"/>
                </a:tc>
                <a:tc>
                  <a:txBody>
                    <a:bodyPr/>
                    <a:lstStyle/>
                    <a:p>
                      <a:pPr algn="ctr">
                        <a:lnSpc>
                          <a:spcPct val="115000"/>
                        </a:lnSpc>
                        <a:spcAft>
                          <a:spcPts val="0"/>
                        </a:spcAft>
                      </a:pPr>
                      <a:endParaRPr lang="es-VE" sz="1600" b="1" dirty="0"/>
                    </a:p>
                    <a:p>
                      <a:pPr algn="ctr">
                        <a:lnSpc>
                          <a:spcPct val="115000"/>
                        </a:lnSpc>
                        <a:spcAft>
                          <a:spcPts val="0"/>
                        </a:spcAft>
                      </a:pPr>
                      <a:r>
                        <a:rPr lang="es-ES" sz="1400" b="1" dirty="0"/>
                        <a:t>Resultado A(12)</a:t>
                      </a:r>
                      <a:endParaRPr lang="es-VE" sz="1600" b="1" dirty="0">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dirty="0"/>
                        <a:t>3</a:t>
                      </a:r>
                      <a:endParaRPr lang="es-VE" sz="1200" b="1" dirty="0">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6</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dirty="0"/>
                        <a:t>1</a:t>
                      </a:r>
                      <a:endParaRPr lang="es-VE" sz="1200" b="1" dirty="0">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6</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6</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8</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6</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9</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10</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15</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dirty="0"/>
                        <a:t>2</a:t>
                      </a:r>
                      <a:endParaRPr lang="es-VE" sz="1200" b="1" dirty="0">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16</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dirty="0"/>
                        <a:t>1</a:t>
                      </a:r>
                      <a:endParaRPr lang="es-VE" sz="1200" b="1" dirty="0">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17</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18</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10</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19</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20</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5</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12</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6</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6</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25</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7</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26</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2</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1</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6</a:t>
                      </a:r>
                      <a:endParaRPr lang="es-VE" sz="1200" b="1">
                        <a:latin typeface="Calibri"/>
                        <a:ea typeface="Calibri"/>
                        <a:cs typeface="Times New Roman"/>
                      </a:endParaRPr>
                    </a:p>
                  </a:txBody>
                  <a:tcPr marL="47013" marR="47013" marT="0" marB="0"/>
                </a:tc>
              </a:tr>
              <a:tr h="181896">
                <a:tc>
                  <a:txBody>
                    <a:bodyPr/>
                    <a:lstStyle/>
                    <a:p>
                      <a:pPr algn="ctr">
                        <a:lnSpc>
                          <a:spcPct val="115000"/>
                        </a:lnSpc>
                        <a:spcAft>
                          <a:spcPts val="0"/>
                        </a:spcAft>
                      </a:pPr>
                      <a:r>
                        <a:rPr lang="es-ES" sz="1100" b="1"/>
                        <a:t>27</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4</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a:t>3</a:t>
                      </a:r>
                      <a:endParaRPr lang="es-VE" sz="1200" b="1">
                        <a:latin typeface="Calibri"/>
                        <a:ea typeface="Calibri"/>
                        <a:cs typeface="Times New Roman"/>
                      </a:endParaRPr>
                    </a:p>
                  </a:txBody>
                  <a:tcPr marL="47013" marR="47013" marT="0" marB="0"/>
                </a:tc>
                <a:tc>
                  <a:txBody>
                    <a:bodyPr/>
                    <a:lstStyle/>
                    <a:p>
                      <a:pPr algn="ctr">
                        <a:lnSpc>
                          <a:spcPct val="115000"/>
                        </a:lnSpc>
                        <a:spcAft>
                          <a:spcPts val="0"/>
                        </a:spcAft>
                      </a:pPr>
                      <a:r>
                        <a:rPr lang="es-ES" sz="1100" b="1" dirty="0"/>
                        <a:t>1</a:t>
                      </a:r>
                      <a:endParaRPr lang="es-VE" sz="1200" b="1" dirty="0">
                        <a:latin typeface="Calibri"/>
                        <a:ea typeface="Calibri"/>
                        <a:cs typeface="Times New Roman"/>
                      </a:endParaRPr>
                    </a:p>
                  </a:txBody>
                  <a:tcPr marL="47013" marR="47013" marT="0" marB="0"/>
                </a:tc>
                <a:tc>
                  <a:txBody>
                    <a:bodyPr/>
                    <a:lstStyle/>
                    <a:p>
                      <a:pPr algn="ctr">
                        <a:lnSpc>
                          <a:spcPct val="115000"/>
                        </a:lnSpc>
                        <a:spcAft>
                          <a:spcPts val="0"/>
                        </a:spcAft>
                      </a:pPr>
                      <a:r>
                        <a:rPr lang="es-ES" sz="1100" b="1" dirty="0"/>
                        <a:t>1</a:t>
                      </a:r>
                      <a:endParaRPr lang="es-VE" sz="1200" b="1" dirty="0">
                        <a:latin typeface="Calibri"/>
                        <a:ea typeface="Calibri"/>
                        <a:cs typeface="Times New Roman"/>
                      </a:endParaRPr>
                    </a:p>
                  </a:txBody>
                  <a:tcPr marL="47013" marR="47013" marT="0" marB="0"/>
                </a:tc>
                <a:tc>
                  <a:txBody>
                    <a:bodyPr/>
                    <a:lstStyle/>
                    <a:p>
                      <a:pPr algn="ctr">
                        <a:lnSpc>
                          <a:spcPct val="115000"/>
                        </a:lnSpc>
                        <a:spcAft>
                          <a:spcPts val="0"/>
                        </a:spcAft>
                      </a:pPr>
                      <a:r>
                        <a:rPr lang="es-ES" sz="1100" b="1" dirty="0"/>
                        <a:t>7</a:t>
                      </a:r>
                      <a:endParaRPr lang="es-VE" sz="1200" b="1" dirty="0">
                        <a:latin typeface="Calibri"/>
                        <a:ea typeface="Calibri"/>
                        <a:cs typeface="Times New Roman"/>
                      </a:endParaRPr>
                    </a:p>
                  </a:txBody>
                  <a:tcPr marL="47013" marR="47013" marT="0" marB="0"/>
                </a:tc>
              </a:tr>
            </a:tbl>
          </a:graphicData>
        </a:graphic>
      </p:graphicFrame>
      <p:cxnSp>
        <p:nvCxnSpPr>
          <p:cNvPr id="37073"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37891"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graphicFrame>
        <p:nvGraphicFramePr>
          <p:cNvPr id="12" name="11 Tabla"/>
          <p:cNvGraphicFramePr>
            <a:graphicFrameLocks noGrp="1"/>
          </p:cNvGraphicFramePr>
          <p:nvPr/>
        </p:nvGraphicFramePr>
        <p:xfrm>
          <a:off x="714375" y="642938"/>
          <a:ext cx="7715302" cy="5958840"/>
        </p:xfrm>
        <a:graphic>
          <a:graphicData uri="http://schemas.openxmlformats.org/drawingml/2006/table">
            <a:tbl>
              <a:tblPr>
                <a:tableStyleId>{B301B821-A1FF-4177-AEE7-76D212191A09}</a:tableStyleId>
              </a:tblPr>
              <a:tblGrid>
                <a:gridCol w="1271541"/>
                <a:gridCol w="1178457"/>
                <a:gridCol w="1412921"/>
                <a:gridCol w="1184606"/>
                <a:gridCol w="1489320"/>
                <a:gridCol w="1178457"/>
              </a:tblGrid>
              <a:tr h="232890">
                <a:tc>
                  <a:txBody>
                    <a:bodyPr/>
                    <a:lstStyle/>
                    <a:p>
                      <a:pPr algn="l"/>
                      <a:endParaRPr lang="es-VE" sz="1400" b="1" dirty="0">
                        <a:latin typeface="Calibri"/>
                      </a:endParaRPr>
                    </a:p>
                  </a:txBody>
                  <a:tcPr marL="49696" marR="49696" marT="0" marB="0"/>
                </a:tc>
                <a:tc>
                  <a:txBody>
                    <a:bodyPr/>
                    <a:lstStyle/>
                    <a:p>
                      <a:pPr algn="l"/>
                      <a:endParaRPr lang="es-VE" sz="1400" b="1">
                        <a:latin typeface="Calibri"/>
                      </a:endParaRPr>
                    </a:p>
                  </a:txBody>
                  <a:tcPr marL="49696" marR="49696" marT="0" marB="0"/>
                </a:tc>
                <a:tc gridSpan="2">
                  <a:txBody>
                    <a:bodyPr/>
                    <a:lstStyle/>
                    <a:p>
                      <a:pPr algn="ctr">
                        <a:lnSpc>
                          <a:spcPct val="115000"/>
                        </a:lnSpc>
                        <a:spcAft>
                          <a:spcPts val="0"/>
                        </a:spcAft>
                      </a:pPr>
                      <a:r>
                        <a:rPr lang="es-ES" sz="1400" b="1"/>
                        <a:t>SEGMENTO B</a:t>
                      </a:r>
                      <a:endParaRPr lang="es-VE" sz="1600" b="1">
                        <a:latin typeface="Calibri"/>
                        <a:ea typeface="Calibri"/>
                        <a:cs typeface="Times New Roman"/>
                      </a:endParaRPr>
                    </a:p>
                  </a:txBody>
                  <a:tcPr marL="49696" marR="49696" marT="0" marB="0"/>
                </a:tc>
                <a:tc hMerge="1">
                  <a:txBody>
                    <a:bodyPr/>
                    <a:lstStyle/>
                    <a:p>
                      <a:endParaRPr lang="es-VE"/>
                    </a:p>
                  </a:txBody>
                  <a:tcPr/>
                </a:tc>
                <a:tc>
                  <a:txBody>
                    <a:bodyPr/>
                    <a:lstStyle/>
                    <a:p>
                      <a:pPr algn="l"/>
                      <a:endParaRPr lang="es-VE" sz="1400" b="1">
                        <a:latin typeface="Calibri"/>
                      </a:endParaRPr>
                    </a:p>
                  </a:txBody>
                  <a:tcPr marL="49696" marR="49696" marT="0" marB="0"/>
                </a:tc>
                <a:tc>
                  <a:txBody>
                    <a:bodyPr/>
                    <a:lstStyle/>
                    <a:p>
                      <a:pPr algn="l"/>
                      <a:endParaRPr lang="es-VE" sz="1400" b="1" dirty="0">
                        <a:latin typeface="Calibri"/>
                      </a:endParaRPr>
                    </a:p>
                  </a:txBody>
                  <a:tcPr marL="49696" marR="49696" marT="0" marB="0"/>
                </a:tc>
              </a:tr>
              <a:tr h="931560">
                <a:tc>
                  <a:txBody>
                    <a:bodyPr/>
                    <a:lstStyle/>
                    <a:p>
                      <a:pPr algn="ctr">
                        <a:lnSpc>
                          <a:spcPct val="115000"/>
                        </a:lnSpc>
                        <a:spcAft>
                          <a:spcPts val="0"/>
                        </a:spcAft>
                      </a:pPr>
                      <a:r>
                        <a:rPr lang="es-ES" sz="1400" b="1"/>
                        <a:t>Zona Anatómica</a:t>
                      </a:r>
                      <a:endParaRPr lang="es-VE" sz="1600" b="1"/>
                    </a:p>
                    <a:p>
                      <a:pPr algn="ctr">
                        <a:lnSpc>
                          <a:spcPct val="115000"/>
                        </a:lnSpc>
                        <a:spcAft>
                          <a:spcPts val="0"/>
                        </a:spcAft>
                      </a:pPr>
                      <a:r>
                        <a:rPr lang="es-VE" sz="1400" b="1"/>
                        <a:t/>
                      </a:r>
                      <a:br>
                        <a:rPr lang="es-VE" sz="1400" b="1"/>
                      </a:br>
                      <a:r>
                        <a:rPr lang="es-ES" sz="1400" b="1"/>
                        <a:t>Trabajadora</a:t>
                      </a:r>
                      <a:endParaRPr lang="es-VE" sz="1600" b="1">
                        <a:latin typeface="Calibri"/>
                        <a:ea typeface="Calibri"/>
                        <a:cs typeface="Times New Roman"/>
                      </a:endParaRPr>
                    </a:p>
                  </a:txBody>
                  <a:tcPr marL="49696" marR="49696" marT="0" marB="0"/>
                </a:tc>
                <a:tc>
                  <a:txBody>
                    <a:bodyPr/>
                    <a:lstStyle/>
                    <a:p>
                      <a:pPr algn="ctr">
                        <a:lnSpc>
                          <a:spcPct val="115000"/>
                        </a:lnSpc>
                        <a:spcAft>
                          <a:spcPts val="0"/>
                        </a:spcAft>
                      </a:pPr>
                      <a:endParaRPr lang="es-VE" sz="1600" b="1"/>
                    </a:p>
                    <a:p>
                      <a:pPr algn="ctr">
                        <a:lnSpc>
                          <a:spcPct val="115000"/>
                        </a:lnSpc>
                        <a:spcAft>
                          <a:spcPts val="0"/>
                        </a:spcAft>
                      </a:pPr>
                      <a:r>
                        <a:rPr lang="es-ES" sz="1400" b="1"/>
                        <a:t>Brazo(6)</a:t>
                      </a:r>
                      <a:endParaRPr lang="es-VE" sz="1600" b="1">
                        <a:latin typeface="Calibri"/>
                        <a:ea typeface="Calibri"/>
                        <a:cs typeface="Times New Roman"/>
                      </a:endParaRPr>
                    </a:p>
                  </a:txBody>
                  <a:tcPr marL="49696" marR="49696" marT="0" marB="0"/>
                </a:tc>
                <a:tc>
                  <a:txBody>
                    <a:bodyPr/>
                    <a:lstStyle/>
                    <a:p>
                      <a:pPr algn="ctr">
                        <a:lnSpc>
                          <a:spcPct val="115000"/>
                        </a:lnSpc>
                        <a:spcAft>
                          <a:spcPts val="0"/>
                        </a:spcAft>
                      </a:pPr>
                      <a:endParaRPr lang="es-VE" sz="1600" b="1"/>
                    </a:p>
                    <a:p>
                      <a:pPr algn="ctr">
                        <a:lnSpc>
                          <a:spcPct val="115000"/>
                        </a:lnSpc>
                        <a:spcAft>
                          <a:spcPts val="0"/>
                        </a:spcAft>
                      </a:pPr>
                      <a:r>
                        <a:rPr lang="es-ES" sz="1400" b="1"/>
                        <a:t>Antebrazo(2)</a:t>
                      </a:r>
                      <a:endParaRPr lang="es-VE" sz="1600" b="1">
                        <a:latin typeface="Calibri"/>
                        <a:ea typeface="Calibri"/>
                        <a:cs typeface="Times New Roman"/>
                      </a:endParaRPr>
                    </a:p>
                  </a:txBody>
                  <a:tcPr marL="49696" marR="49696" marT="0" marB="0"/>
                </a:tc>
                <a:tc>
                  <a:txBody>
                    <a:bodyPr/>
                    <a:lstStyle/>
                    <a:p>
                      <a:pPr algn="ctr">
                        <a:lnSpc>
                          <a:spcPct val="115000"/>
                        </a:lnSpc>
                        <a:spcAft>
                          <a:spcPts val="0"/>
                        </a:spcAft>
                      </a:pPr>
                      <a:endParaRPr lang="es-VE" sz="1600" b="1"/>
                    </a:p>
                    <a:p>
                      <a:pPr algn="ctr">
                        <a:lnSpc>
                          <a:spcPct val="115000"/>
                        </a:lnSpc>
                        <a:spcAft>
                          <a:spcPts val="0"/>
                        </a:spcAft>
                      </a:pPr>
                      <a:r>
                        <a:rPr lang="es-ES" sz="1400" b="1"/>
                        <a:t>Muñeca(3)</a:t>
                      </a:r>
                      <a:endParaRPr lang="es-VE" sz="1600" b="1">
                        <a:latin typeface="Calibri"/>
                        <a:ea typeface="Calibri"/>
                        <a:cs typeface="Times New Roman"/>
                      </a:endParaRPr>
                    </a:p>
                  </a:txBody>
                  <a:tcPr marL="49696" marR="49696" marT="0" marB="0"/>
                </a:tc>
                <a:tc>
                  <a:txBody>
                    <a:bodyPr/>
                    <a:lstStyle/>
                    <a:p>
                      <a:pPr algn="ctr">
                        <a:lnSpc>
                          <a:spcPct val="115000"/>
                        </a:lnSpc>
                        <a:spcAft>
                          <a:spcPts val="0"/>
                        </a:spcAft>
                      </a:pPr>
                      <a:endParaRPr lang="es-VE" sz="1600" b="1"/>
                    </a:p>
                    <a:p>
                      <a:pPr algn="ctr">
                        <a:lnSpc>
                          <a:spcPct val="115000"/>
                        </a:lnSpc>
                        <a:spcAft>
                          <a:spcPts val="0"/>
                        </a:spcAft>
                      </a:pPr>
                      <a:r>
                        <a:rPr lang="es-ES" sz="1400" b="1"/>
                        <a:t>Corrección(3)</a:t>
                      </a:r>
                      <a:endParaRPr lang="es-VE" sz="1600" b="1">
                        <a:latin typeface="Calibri"/>
                        <a:ea typeface="Calibri"/>
                        <a:cs typeface="Times New Roman"/>
                      </a:endParaRPr>
                    </a:p>
                  </a:txBody>
                  <a:tcPr marL="49696" marR="49696" marT="0" marB="0"/>
                </a:tc>
                <a:tc>
                  <a:txBody>
                    <a:bodyPr/>
                    <a:lstStyle/>
                    <a:p>
                      <a:pPr algn="ctr">
                        <a:lnSpc>
                          <a:spcPct val="115000"/>
                        </a:lnSpc>
                        <a:spcAft>
                          <a:spcPts val="0"/>
                        </a:spcAft>
                      </a:pPr>
                      <a:endParaRPr lang="es-VE" sz="1600" b="1" dirty="0"/>
                    </a:p>
                    <a:p>
                      <a:pPr algn="ctr">
                        <a:lnSpc>
                          <a:spcPct val="115000"/>
                        </a:lnSpc>
                        <a:spcAft>
                          <a:spcPts val="0"/>
                        </a:spcAft>
                      </a:pPr>
                      <a:r>
                        <a:rPr lang="es-ES" sz="1400" b="1" dirty="0"/>
                        <a:t>Resultado B (12)</a:t>
                      </a:r>
                      <a:endParaRPr lang="es-VE" sz="1600" b="1" dirty="0">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15</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16</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17</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18</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19</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25</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0</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a:t>26</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9696" marR="49696" marT="0" marB="0"/>
                </a:tc>
              </a:tr>
              <a:tr h="166350">
                <a:tc>
                  <a:txBody>
                    <a:bodyPr/>
                    <a:lstStyle/>
                    <a:p>
                      <a:pPr algn="ctr">
                        <a:lnSpc>
                          <a:spcPct val="115000"/>
                        </a:lnSpc>
                        <a:spcAft>
                          <a:spcPts val="0"/>
                        </a:spcAft>
                      </a:pPr>
                      <a:r>
                        <a:rPr lang="es-ES" sz="1000" b="1" dirty="0"/>
                        <a:t>27</a:t>
                      </a:r>
                      <a:endParaRPr lang="es-VE" sz="1050" b="1" dirty="0">
                        <a:latin typeface="Calibri"/>
                        <a:ea typeface="Calibri"/>
                        <a:cs typeface="Times New Roman"/>
                      </a:endParaRPr>
                    </a:p>
                  </a:txBody>
                  <a:tcPr marL="49696" marR="49696" marT="0" marB="0"/>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9696" marR="49696" marT="0" marB="0"/>
                </a:tc>
                <a:tc>
                  <a:txBody>
                    <a:bodyPr/>
                    <a:lstStyle/>
                    <a:p>
                      <a:pPr algn="ctr">
                        <a:lnSpc>
                          <a:spcPct val="115000"/>
                        </a:lnSpc>
                        <a:spcAft>
                          <a:spcPts val="0"/>
                        </a:spcAft>
                      </a:pPr>
                      <a:r>
                        <a:rPr lang="es-ES" sz="1000" b="1" dirty="0"/>
                        <a:t>6</a:t>
                      </a:r>
                      <a:endParaRPr lang="es-VE" sz="1050" b="1" dirty="0">
                        <a:latin typeface="Calibri"/>
                        <a:ea typeface="Calibri"/>
                        <a:cs typeface="Times New Roman"/>
                      </a:endParaRPr>
                    </a:p>
                  </a:txBody>
                  <a:tcPr marL="49696" marR="49696" marT="0" marB="0"/>
                </a:tc>
              </a:tr>
            </a:tbl>
          </a:graphicData>
        </a:graphic>
      </p:graphicFrame>
      <p:cxnSp>
        <p:nvCxnSpPr>
          <p:cNvPr id="38098"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38099"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38915"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38916"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graphicFrame>
        <p:nvGraphicFramePr>
          <p:cNvPr id="13" name="12 Tabla"/>
          <p:cNvGraphicFramePr>
            <a:graphicFrameLocks noGrp="1"/>
          </p:cNvGraphicFramePr>
          <p:nvPr/>
        </p:nvGraphicFramePr>
        <p:xfrm>
          <a:off x="714375" y="628650"/>
          <a:ext cx="7786743" cy="5993892"/>
        </p:xfrm>
        <a:graphic>
          <a:graphicData uri="http://schemas.openxmlformats.org/drawingml/2006/table">
            <a:tbl>
              <a:tblPr>
                <a:tableStyleId>{B301B821-A1FF-4177-AEE7-76D212191A09}</a:tableStyleId>
              </a:tblPr>
              <a:tblGrid>
                <a:gridCol w="1275425"/>
                <a:gridCol w="1108617"/>
                <a:gridCol w="153870"/>
                <a:gridCol w="1077693"/>
                <a:gridCol w="1248249"/>
                <a:gridCol w="1421615"/>
                <a:gridCol w="1501274"/>
              </a:tblGrid>
              <a:tr h="265550">
                <a:tc>
                  <a:txBody>
                    <a:bodyPr/>
                    <a:lstStyle/>
                    <a:p>
                      <a:endParaRPr lang="es-VE" sz="1600" b="1" dirty="0">
                        <a:latin typeface="Calibri"/>
                      </a:endParaRPr>
                    </a:p>
                  </a:txBody>
                  <a:tcPr marL="48190" marR="48190" marT="0" marB="0"/>
                </a:tc>
                <a:tc gridSpan="2">
                  <a:txBody>
                    <a:bodyPr/>
                    <a:lstStyle/>
                    <a:p>
                      <a:endParaRPr lang="es-VE" sz="1600" b="1">
                        <a:latin typeface="Calibri"/>
                      </a:endParaRPr>
                    </a:p>
                  </a:txBody>
                  <a:tcPr marL="48190" marR="48190" marT="0" marB="0"/>
                </a:tc>
                <a:tc hMerge="1">
                  <a:txBody>
                    <a:bodyPr/>
                    <a:lstStyle/>
                    <a:p>
                      <a:endParaRPr lang="es-VE"/>
                    </a:p>
                  </a:txBody>
                  <a:tcPr/>
                </a:tc>
                <a:tc>
                  <a:txBody>
                    <a:bodyPr/>
                    <a:lstStyle/>
                    <a:p>
                      <a:pPr>
                        <a:lnSpc>
                          <a:spcPct val="115000"/>
                        </a:lnSpc>
                        <a:spcAft>
                          <a:spcPts val="0"/>
                        </a:spcAft>
                      </a:pPr>
                      <a:r>
                        <a:rPr lang="es-ES" sz="1600" b="1"/>
                        <a:t>TOTALES </a:t>
                      </a:r>
                      <a:endParaRPr lang="es-VE" sz="1800" b="1">
                        <a:latin typeface="Calibri"/>
                        <a:ea typeface="Calibri"/>
                        <a:cs typeface="Times New Roman"/>
                      </a:endParaRPr>
                    </a:p>
                  </a:txBody>
                  <a:tcPr marL="48190" marR="48190" marT="0" marB="0"/>
                </a:tc>
                <a:tc gridSpan="2">
                  <a:txBody>
                    <a:bodyPr/>
                    <a:lstStyle/>
                    <a:p>
                      <a:pPr>
                        <a:lnSpc>
                          <a:spcPct val="115000"/>
                        </a:lnSpc>
                        <a:spcAft>
                          <a:spcPts val="0"/>
                        </a:spcAft>
                      </a:pPr>
                      <a:r>
                        <a:rPr lang="es-ES" sz="1600" b="1"/>
                        <a:t>MÉTODO REBA</a:t>
                      </a:r>
                      <a:endParaRPr lang="es-VE" sz="1800" b="1">
                        <a:latin typeface="Calibri"/>
                        <a:ea typeface="Calibri"/>
                        <a:cs typeface="Times New Roman"/>
                      </a:endParaRPr>
                    </a:p>
                  </a:txBody>
                  <a:tcPr marL="48190" marR="48190" marT="0" marB="0"/>
                </a:tc>
                <a:tc hMerge="1">
                  <a:txBody>
                    <a:bodyPr/>
                    <a:lstStyle/>
                    <a:p>
                      <a:endParaRPr lang="es-VE"/>
                    </a:p>
                  </a:txBody>
                  <a:tcPr/>
                </a:tc>
                <a:tc>
                  <a:txBody>
                    <a:bodyPr/>
                    <a:lstStyle/>
                    <a:p>
                      <a:endParaRPr lang="es-VE" sz="1600" b="1" dirty="0">
                        <a:latin typeface="Calibri"/>
                      </a:endParaRPr>
                    </a:p>
                  </a:txBody>
                  <a:tcPr marL="48190" marR="48190" marT="0" marB="0"/>
                </a:tc>
              </a:tr>
              <a:tr h="952542">
                <a:tc>
                  <a:txBody>
                    <a:bodyPr/>
                    <a:lstStyle/>
                    <a:p>
                      <a:pPr algn="ctr">
                        <a:lnSpc>
                          <a:spcPct val="115000"/>
                        </a:lnSpc>
                        <a:spcAft>
                          <a:spcPts val="0"/>
                        </a:spcAft>
                      </a:pPr>
                      <a:r>
                        <a:rPr lang="es-ES" sz="1400" b="1"/>
                        <a:t>Resultados por segmentos</a:t>
                      </a:r>
                      <a:endParaRPr lang="es-VE" sz="1600" b="1"/>
                    </a:p>
                    <a:p>
                      <a:pPr algn="ctr">
                        <a:lnSpc>
                          <a:spcPct val="115000"/>
                        </a:lnSpc>
                        <a:spcAft>
                          <a:spcPts val="0"/>
                        </a:spcAft>
                      </a:pPr>
                      <a:r>
                        <a:rPr lang="es-VE" sz="1400" b="1"/>
                        <a:t/>
                      </a:r>
                      <a:br>
                        <a:rPr lang="es-VE" sz="1400" b="1"/>
                      </a:br>
                      <a:r>
                        <a:rPr lang="es-ES" sz="1400" b="1"/>
                        <a:t>Trabajadora</a:t>
                      </a:r>
                      <a:endParaRPr lang="es-VE" sz="1600" b="1">
                        <a:latin typeface="Calibri"/>
                        <a:ea typeface="Calibri"/>
                        <a:cs typeface="Times New Roman"/>
                      </a:endParaRPr>
                    </a:p>
                  </a:txBody>
                  <a:tcPr marL="48190" marR="48190" marT="0" marB="0"/>
                </a:tc>
                <a:tc>
                  <a:txBody>
                    <a:bodyPr/>
                    <a:lstStyle/>
                    <a:p>
                      <a:pPr algn="ctr">
                        <a:lnSpc>
                          <a:spcPct val="115000"/>
                        </a:lnSpc>
                        <a:spcAft>
                          <a:spcPts val="0"/>
                        </a:spcAft>
                      </a:pPr>
                      <a:endParaRPr lang="es-VE" sz="1600" b="1"/>
                    </a:p>
                    <a:p>
                      <a:pPr algn="ctr">
                        <a:lnSpc>
                          <a:spcPct val="115000"/>
                        </a:lnSpc>
                        <a:spcAft>
                          <a:spcPts val="0"/>
                        </a:spcAft>
                      </a:pPr>
                      <a:r>
                        <a:rPr lang="es-ES" sz="1400" b="1"/>
                        <a:t>Resultado  A(12)</a:t>
                      </a:r>
                      <a:endParaRPr lang="es-VE" sz="1600" b="1">
                        <a:latin typeface="Calibri"/>
                        <a:ea typeface="Calibri"/>
                        <a:cs typeface="Times New Roman"/>
                      </a:endParaRPr>
                    </a:p>
                  </a:txBody>
                  <a:tcPr marL="48190" marR="48190" marT="0" marB="0"/>
                </a:tc>
                <a:tc gridSpan="2">
                  <a:txBody>
                    <a:bodyPr/>
                    <a:lstStyle/>
                    <a:p>
                      <a:pPr algn="ctr">
                        <a:lnSpc>
                          <a:spcPct val="115000"/>
                        </a:lnSpc>
                        <a:spcAft>
                          <a:spcPts val="0"/>
                        </a:spcAft>
                      </a:pPr>
                      <a:endParaRPr lang="es-VE" sz="1600" b="1"/>
                    </a:p>
                    <a:p>
                      <a:pPr algn="ctr">
                        <a:lnSpc>
                          <a:spcPct val="115000"/>
                        </a:lnSpc>
                        <a:spcAft>
                          <a:spcPts val="0"/>
                        </a:spcAft>
                      </a:pPr>
                      <a:r>
                        <a:rPr lang="es-ES" sz="1400" b="1"/>
                        <a:t>Resultado B(12)</a:t>
                      </a:r>
                      <a:endParaRPr lang="es-VE" sz="160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endParaRPr lang="es-VE" sz="1600" b="1" dirty="0"/>
                    </a:p>
                    <a:p>
                      <a:pPr algn="ctr">
                        <a:lnSpc>
                          <a:spcPct val="115000"/>
                        </a:lnSpc>
                        <a:spcAft>
                          <a:spcPts val="0"/>
                        </a:spcAft>
                      </a:pPr>
                      <a:r>
                        <a:rPr lang="es-ES" sz="1400" b="1" dirty="0"/>
                        <a:t>Resultado Tabla C(12)</a:t>
                      </a:r>
                      <a:endParaRPr lang="es-VE" sz="1600" b="1" dirty="0">
                        <a:latin typeface="Calibri"/>
                        <a:ea typeface="Calibri"/>
                        <a:cs typeface="Times New Roman"/>
                      </a:endParaRPr>
                    </a:p>
                  </a:txBody>
                  <a:tcPr marL="48190" marR="48190" marT="0" marB="0"/>
                </a:tc>
                <a:tc>
                  <a:txBody>
                    <a:bodyPr/>
                    <a:lstStyle/>
                    <a:p>
                      <a:pPr algn="ctr">
                        <a:lnSpc>
                          <a:spcPct val="115000"/>
                        </a:lnSpc>
                        <a:spcAft>
                          <a:spcPts val="0"/>
                        </a:spcAft>
                      </a:pPr>
                      <a:endParaRPr lang="es-VE" sz="1600" b="1"/>
                    </a:p>
                    <a:p>
                      <a:pPr algn="ctr">
                        <a:lnSpc>
                          <a:spcPct val="115000"/>
                        </a:lnSpc>
                        <a:spcAft>
                          <a:spcPts val="0"/>
                        </a:spcAft>
                      </a:pPr>
                      <a:r>
                        <a:rPr lang="es-ES" sz="1400" b="1"/>
                        <a:t>Corrección(3)</a:t>
                      </a:r>
                      <a:endParaRPr lang="es-VE" sz="1600" b="1">
                        <a:latin typeface="Calibri"/>
                        <a:ea typeface="Calibri"/>
                        <a:cs typeface="Times New Roman"/>
                      </a:endParaRPr>
                    </a:p>
                  </a:txBody>
                  <a:tcPr marL="48190" marR="48190" marT="0" marB="0"/>
                </a:tc>
                <a:tc>
                  <a:txBody>
                    <a:bodyPr/>
                    <a:lstStyle/>
                    <a:p>
                      <a:pPr algn="ctr">
                        <a:lnSpc>
                          <a:spcPct val="115000"/>
                        </a:lnSpc>
                        <a:spcAft>
                          <a:spcPts val="0"/>
                        </a:spcAft>
                      </a:pPr>
                      <a:endParaRPr lang="es-VE" sz="1600" b="1" dirty="0"/>
                    </a:p>
                    <a:p>
                      <a:pPr algn="ctr">
                        <a:lnSpc>
                          <a:spcPct val="115000"/>
                        </a:lnSpc>
                        <a:spcAft>
                          <a:spcPts val="0"/>
                        </a:spcAft>
                      </a:pPr>
                      <a:r>
                        <a:rPr lang="es-ES" sz="1400" b="1" dirty="0"/>
                        <a:t>Total Método</a:t>
                      </a:r>
                      <a:endParaRPr lang="es-VE" sz="1600" b="1" dirty="0"/>
                    </a:p>
                    <a:p>
                      <a:pPr algn="ctr">
                        <a:lnSpc>
                          <a:spcPct val="115000"/>
                        </a:lnSpc>
                        <a:spcAft>
                          <a:spcPts val="0"/>
                        </a:spcAft>
                      </a:pPr>
                      <a:r>
                        <a:rPr lang="es-ES" sz="1400" b="1" dirty="0"/>
                        <a:t>REBA(15)</a:t>
                      </a:r>
                      <a:endParaRPr lang="es-VE" sz="1600" b="1" dirty="0">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2</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12</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13</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11</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12</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13</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14</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15</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16</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3</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17</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18</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dirty="0"/>
                        <a:t>10</a:t>
                      </a:r>
                      <a:endParaRPr lang="es-VE" sz="1050" b="1" dirty="0">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12</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19</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20</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21</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12</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12</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13</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22</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23</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4</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24</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25</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5</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10</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26</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8</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r>
              <a:tr h="167422">
                <a:tc>
                  <a:txBody>
                    <a:bodyPr/>
                    <a:lstStyle/>
                    <a:p>
                      <a:pPr algn="ctr">
                        <a:lnSpc>
                          <a:spcPct val="115000"/>
                        </a:lnSpc>
                        <a:spcAft>
                          <a:spcPts val="0"/>
                        </a:spcAft>
                      </a:pPr>
                      <a:r>
                        <a:rPr lang="es-ES" sz="1000" b="1"/>
                        <a:t>27</a:t>
                      </a:r>
                      <a:endParaRPr lang="es-VE" sz="1050" b="1">
                        <a:latin typeface="Calibri"/>
                        <a:ea typeface="Calibri"/>
                        <a:cs typeface="Times New Roman"/>
                      </a:endParaRPr>
                    </a:p>
                  </a:txBody>
                  <a:tcPr marL="48190" marR="48190" marT="0" marB="0"/>
                </a:tc>
                <a:tc gridSpan="2">
                  <a:txBody>
                    <a:bodyPr/>
                    <a:lstStyle/>
                    <a:p>
                      <a:pPr algn="ctr">
                        <a:lnSpc>
                          <a:spcPct val="115000"/>
                        </a:lnSpc>
                        <a:spcAft>
                          <a:spcPts val="0"/>
                        </a:spcAft>
                      </a:pPr>
                      <a:r>
                        <a:rPr lang="es-ES" sz="1000" b="1"/>
                        <a:t>7</a:t>
                      </a:r>
                      <a:endParaRPr lang="es-VE" sz="1050" b="1">
                        <a:latin typeface="Calibri"/>
                        <a:ea typeface="Calibri"/>
                        <a:cs typeface="Times New Roman"/>
                      </a:endParaRPr>
                    </a:p>
                  </a:txBody>
                  <a:tcPr marL="48190" marR="48190" marT="0" marB="0"/>
                </a:tc>
                <a:tc hMerge="1">
                  <a:txBody>
                    <a:bodyPr/>
                    <a:lstStyle/>
                    <a:p>
                      <a:endParaRPr lang="es-VE"/>
                    </a:p>
                  </a:txBody>
                  <a:tcPr/>
                </a:tc>
                <a:tc>
                  <a:txBody>
                    <a:bodyPr/>
                    <a:lstStyle/>
                    <a:p>
                      <a:pPr algn="ctr">
                        <a:lnSpc>
                          <a:spcPct val="115000"/>
                        </a:lnSpc>
                        <a:spcAft>
                          <a:spcPts val="0"/>
                        </a:spcAft>
                      </a:pPr>
                      <a:r>
                        <a:rPr lang="es-ES" sz="1000" b="1"/>
                        <a:t>6</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9</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a:t>1</a:t>
                      </a:r>
                      <a:endParaRPr lang="es-VE" sz="1050" b="1">
                        <a:latin typeface="Calibri"/>
                        <a:ea typeface="Calibri"/>
                        <a:cs typeface="Times New Roman"/>
                      </a:endParaRPr>
                    </a:p>
                  </a:txBody>
                  <a:tcPr marL="48190" marR="48190" marT="0" marB="0"/>
                </a:tc>
                <a:tc>
                  <a:txBody>
                    <a:bodyPr/>
                    <a:lstStyle/>
                    <a:p>
                      <a:pPr algn="ctr">
                        <a:lnSpc>
                          <a:spcPct val="115000"/>
                        </a:lnSpc>
                        <a:spcAft>
                          <a:spcPts val="0"/>
                        </a:spcAft>
                      </a:pPr>
                      <a:r>
                        <a:rPr lang="es-ES" sz="1000" b="1" dirty="0"/>
                        <a:t>10</a:t>
                      </a:r>
                      <a:endParaRPr lang="es-VE" sz="1050" b="1" dirty="0">
                        <a:latin typeface="Calibri"/>
                        <a:ea typeface="Calibri"/>
                        <a:cs typeface="Times New Roman"/>
                      </a:endParaRPr>
                    </a:p>
                  </a:txBody>
                  <a:tcPr marL="48190" marR="48190" marT="0" marB="0"/>
                </a:tc>
              </a:tr>
            </a:tbl>
          </a:graphicData>
        </a:graphic>
      </p:graphicFrame>
      <p:cxnSp>
        <p:nvCxnSpPr>
          <p:cNvPr id="39123"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994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sp>
        <p:nvSpPr>
          <p:cNvPr id="8" name="9 Título"/>
          <p:cNvSpPr>
            <a:spLocks noGrp="1"/>
          </p:cNvSpPr>
          <p:nvPr>
            <p:ph type="ctrTitle"/>
          </p:nvPr>
        </p:nvSpPr>
        <p:spPr>
          <a:xfrm>
            <a:off x="857224" y="2143116"/>
            <a:ext cx="7358114" cy="1285884"/>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VE" sz="4000" dirty="0" smtClean="0">
                <a:solidFill>
                  <a:schemeClr val="accent1">
                    <a:satMod val="150000"/>
                  </a:schemeClr>
                </a:solidFill>
              </a:rPr>
              <a:t/>
            </a:r>
            <a:br>
              <a:rPr lang="es-VE" sz="4000" dirty="0" smtClean="0">
                <a:solidFill>
                  <a:schemeClr val="accent1">
                    <a:satMod val="150000"/>
                  </a:schemeClr>
                </a:solidFill>
              </a:rPr>
            </a:br>
            <a:r>
              <a:rPr lang="es-VE" sz="4000" dirty="0" smtClean="0">
                <a:solidFill>
                  <a:schemeClr val="accent1">
                    <a:satMod val="150000"/>
                  </a:schemeClr>
                </a:solidFill>
              </a:rPr>
              <a:t>RESULTADOS</a:t>
            </a:r>
          </a:p>
        </p:txBody>
      </p:sp>
      <p:sp>
        <p:nvSpPr>
          <p:cNvPr id="9" name="9 Título"/>
          <p:cNvSpPr txBox="1">
            <a:spLocks/>
          </p:cNvSpPr>
          <p:nvPr/>
        </p:nvSpPr>
        <p:spPr>
          <a:xfrm>
            <a:off x="1214414" y="4071942"/>
            <a:ext cx="6858016" cy="1785950"/>
          </a:xfrm>
          <a:prstGeom prst="rect">
            <a:avLst/>
          </a:prstGeom>
          <a:gradFill flip="none" rotWithShape="1">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tIns="0" rIns="45720" bIns="0">
            <a:scene3d>
              <a:camera prst="orthographicFront"/>
              <a:lightRig rig="threePt" dir="t">
                <a:rot lat="0" lon="0" rev="4800000"/>
              </a:lightRig>
            </a:scene3d>
            <a:sp3d prstMaterial="matte">
              <a:bevelT w="50800" h="10160"/>
            </a:sp3d>
          </a:bodyPr>
          <a:lstStyle/>
          <a:p>
            <a:pPr algn="ctr" fontAlgn="auto">
              <a:lnSpc>
                <a:spcPct val="90000"/>
              </a:lnSpc>
              <a:spcAft>
                <a:spcPts val="0"/>
              </a:spcAft>
              <a:defRPr/>
            </a:pPr>
            <a:r>
              <a:rPr lang="es-VE" b="1" dirty="0">
                <a:solidFill>
                  <a:srgbClr val="FFBC15"/>
                </a:solidFill>
              </a:rPr>
              <a:t/>
            </a:r>
            <a:br>
              <a:rPr lang="es-VE" b="1" dirty="0">
                <a:solidFill>
                  <a:srgbClr val="FFBC15"/>
                </a:solidFill>
              </a:rPr>
            </a:br>
            <a:endParaRPr lang="es-VE" b="1" dirty="0">
              <a:solidFill>
                <a:srgbClr val="FFBC15"/>
              </a:solidFill>
            </a:endParaRPr>
          </a:p>
        </p:txBody>
      </p:sp>
      <p:sp>
        <p:nvSpPr>
          <p:cNvPr id="39947" name="Rectangle 1"/>
          <p:cNvSpPr>
            <a:spLocks noChangeArrowheads="1"/>
          </p:cNvSpPr>
          <p:nvPr/>
        </p:nvSpPr>
        <p:spPr bwMode="auto">
          <a:xfrm>
            <a:off x="2928938" y="4357688"/>
            <a:ext cx="3500437" cy="1908215"/>
          </a:xfrm>
          <a:prstGeom prst="rect">
            <a:avLst/>
          </a:prstGeom>
          <a:noFill/>
          <a:ln w="9525">
            <a:noFill/>
            <a:miter lim="800000"/>
            <a:headEnd/>
            <a:tailEnd/>
          </a:ln>
        </p:spPr>
        <p:txBody>
          <a:bodyPr anchor="ctr">
            <a:spAutoFit/>
          </a:bodyPr>
          <a:lstStyle/>
          <a:p>
            <a:pPr algn="ctr"/>
            <a:r>
              <a:rPr lang="es-VE" b="1" dirty="0">
                <a:solidFill>
                  <a:srgbClr val="FFBC15"/>
                </a:solidFill>
                <a:ea typeface="Calibri" pitchFamily="34" charset="0"/>
                <a:cs typeface="Arial" charset="0"/>
              </a:rPr>
              <a:t>ANALISIS DE PUESTOS DE TRABAJO</a:t>
            </a:r>
            <a:endParaRPr lang="es-ES" sz="1600" dirty="0">
              <a:solidFill>
                <a:srgbClr val="FFBC15"/>
              </a:solidFill>
              <a:ea typeface="Calibri" pitchFamily="34" charset="0"/>
              <a:cs typeface="Arial" charset="0"/>
            </a:endParaRPr>
          </a:p>
          <a:p>
            <a:pPr algn="ctr" eaLnBrk="0" hangingPunct="0"/>
            <a:r>
              <a:rPr lang="es-VE" b="1" dirty="0">
                <a:solidFill>
                  <a:srgbClr val="FFBC15"/>
                </a:solidFill>
                <a:ea typeface="Calibri" pitchFamily="34" charset="0"/>
                <a:cs typeface="Arial" charset="0"/>
              </a:rPr>
              <a:t>Descripción Antropométrica y Análisis de </a:t>
            </a:r>
            <a:r>
              <a:rPr lang="es-VE" b="1" dirty="0" smtClean="0">
                <a:solidFill>
                  <a:srgbClr val="FFBC15"/>
                </a:solidFill>
                <a:ea typeface="Calibri" pitchFamily="34" charset="0"/>
                <a:cs typeface="Arial" charset="0"/>
              </a:rPr>
              <a:t>las Trabajadoras </a:t>
            </a:r>
            <a:r>
              <a:rPr lang="es-VE" b="1" dirty="0">
                <a:solidFill>
                  <a:srgbClr val="FFBC15"/>
                </a:solidFill>
                <a:ea typeface="Calibri" pitchFamily="34" charset="0"/>
                <a:cs typeface="Arial" charset="0"/>
              </a:rPr>
              <a:t>N° </a:t>
            </a:r>
            <a:r>
              <a:rPr lang="es-VE" b="1" dirty="0" smtClean="0">
                <a:solidFill>
                  <a:srgbClr val="FFBC15"/>
                </a:solidFill>
                <a:ea typeface="Calibri" pitchFamily="34" charset="0"/>
                <a:cs typeface="Arial" charset="0"/>
              </a:rPr>
              <a:t>9, 6 y 14</a:t>
            </a:r>
            <a:endParaRPr lang="es-ES" sz="1600" dirty="0">
              <a:solidFill>
                <a:srgbClr val="FFBC15"/>
              </a:solidFill>
              <a:ea typeface="Calibri" pitchFamily="34" charset="0"/>
              <a:cs typeface="Arial" charset="0"/>
            </a:endParaRPr>
          </a:p>
          <a:p>
            <a:pPr algn="ctr" eaLnBrk="0" hangingPunct="0"/>
            <a:endParaRPr lang="es-ES" sz="2800" dirty="0">
              <a:solidFill>
                <a:srgbClr val="FFBC15"/>
              </a:solidFill>
              <a:ea typeface="Calibri" pitchFamily="34" charset="0"/>
              <a:cs typeface="Arial" charset="0"/>
            </a:endParaRPr>
          </a:p>
        </p:txBody>
      </p:sp>
      <p:pic>
        <p:nvPicPr>
          <p:cNvPr id="10"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1"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096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0969"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0970"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0971"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pic>
        <p:nvPicPr>
          <p:cNvPr id="49153" name="Imagen 1"/>
          <p:cNvPicPr>
            <a:picLocks noChangeAspect="1" noChangeArrowheads="1"/>
          </p:cNvPicPr>
          <p:nvPr/>
        </p:nvPicPr>
        <p:blipFill>
          <a:blip r:embed="rId2"/>
          <a:srcRect t="6670"/>
          <a:stretch>
            <a:fillRect/>
          </a:stretch>
        </p:blipFill>
        <p:spPr bwMode="auto">
          <a:xfrm>
            <a:off x="4814888" y="2390775"/>
            <a:ext cx="3686175" cy="4181475"/>
          </a:xfrm>
          <a:prstGeom prst="rect">
            <a:avLst/>
          </a:prstGeom>
          <a:noFill/>
          <a:effectLst>
            <a:outerShdw dist="107763" dir="2700000" algn="ctr" rotWithShape="0">
              <a:srgbClr val="808080">
                <a:alpha val="50000"/>
              </a:srgbClr>
            </a:outerShdw>
          </a:effectLst>
        </p:spPr>
      </p:pic>
      <p:sp>
        <p:nvSpPr>
          <p:cNvPr id="40973" name="AutoShape 2"/>
          <p:cNvSpPr>
            <a:spLocks noChangeArrowheads="1"/>
          </p:cNvSpPr>
          <p:nvPr/>
        </p:nvSpPr>
        <p:spPr bwMode="auto">
          <a:xfrm>
            <a:off x="4349750" y="5657850"/>
            <a:ext cx="1436688" cy="914400"/>
          </a:xfrm>
          <a:prstGeom prst="rightArrowCallout">
            <a:avLst>
              <a:gd name="adj1" fmla="val 25000"/>
              <a:gd name="adj2" fmla="val 25000"/>
              <a:gd name="adj3" fmla="val 26186"/>
              <a:gd name="adj4" fmla="val 68699"/>
            </a:avLst>
          </a:prstGeom>
          <a:gradFill rotWithShape="0">
            <a:gsLst>
              <a:gs pos="0">
                <a:srgbClr val="95B3D7"/>
              </a:gs>
              <a:gs pos="50000">
                <a:srgbClr val="4F81BD"/>
              </a:gs>
              <a:gs pos="100000">
                <a:srgbClr val="95B3D7"/>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95B3D7"/>
            </a:extrusionClr>
          </a:sp3d>
        </p:spPr>
        <p:txBody>
          <a:bodyPr>
            <a:flatTx/>
          </a:bodyPr>
          <a:lstStyle/>
          <a:p>
            <a:pPr algn="ctr" eaLnBrk="0" hangingPunct="0"/>
            <a:r>
              <a:rPr lang="es-VE" sz="1000" b="1">
                <a:solidFill>
                  <a:srgbClr val="FFFFFF"/>
                </a:solidFill>
                <a:ea typeface="Calibri" pitchFamily="34" charset="0"/>
                <a:cs typeface="Arial" charset="0"/>
              </a:rPr>
              <a:t>TAREA 1</a:t>
            </a:r>
            <a:endParaRPr lang="es-ES" sz="1100">
              <a:ea typeface="Calibri" pitchFamily="34" charset="0"/>
              <a:cs typeface="Arial" charset="0"/>
            </a:endParaRPr>
          </a:p>
          <a:p>
            <a:pPr algn="ctr" eaLnBrk="0" hangingPunct="0"/>
            <a:r>
              <a:rPr lang="es-VE" sz="1000" b="1">
                <a:solidFill>
                  <a:srgbClr val="FFFFFF"/>
                </a:solidFill>
                <a:ea typeface="Calibri" pitchFamily="34" charset="0"/>
                <a:cs typeface="Arial" charset="0"/>
              </a:rPr>
              <a:t>COLUMNA VERTEBRAL</a:t>
            </a:r>
            <a:endParaRPr lang="es-VE">
              <a:ea typeface="Calibri" pitchFamily="34" charset="0"/>
              <a:cs typeface="Arial" charset="0"/>
            </a:endParaRPr>
          </a:p>
        </p:txBody>
      </p:sp>
      <p:sp>
        <p:nvSpPr>
          <p:cNvPr id="40974"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0975"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18" name="17 Llamada con línea 1"/>
          <p:cNvSpPr/>
          <p:nvPr/>
        </p:nvSpPr>
        <p:spPr>
          <a:xfrm rot="16200000">
            <a:off x="1107277" y="2035973"/>
            <a:ext cx="2143133" cy="3214688"/>
          </a:xfrm>
          <a:prstGeom prst="borderCallout1">
            <a:avLst>
              <a:gd name="adj1" fmla="val 16935"/>
              <a:gd name="adj2" fmla="val -184"/>
              <a:gd name="adj3" fmla="val 111139"/>
              <a:gd name="adj4" fmla="val -55864"/>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0978" name="Rectangle 7"/>
          <p:cNvSpPr>
            <a:spLocks noChangeArrowheads="1"/>
          </p:cNvSpPr>
          <p:nvPr/>
        </p:nvSpPr>
        <p:spPr bwMode="auto">
          <a:xfrm>
            <a:off x="500063" y="2589213"/>
            <a:ext cx="3357562" cy="1846659"/>
          </a:xfrm>
          <a:prstGeom prst="rect">
            <a:avLst/>
          </a:prstGeom>
          <a:noFill/>
          <a:ln w="9525">
            <a:noFill/>
            <a:miter lim="800000"/>
            <a:headEnd/>
            <a:tailEnd/>
          </a:ln>
        </p:spPr>
        <p:txBody>
          <a:bodyPr wrap="square" anchor="ctr">
            <a:spAutoFit/>
          </a:bodyPr>
          <a:lstStyle/>
          <a:p>
            <a:pPr algn="ctr" eaLnBrk="0" hangingPunct="0"/>
            <a:endParaRPr lang="es-ES" sz="1400" dirty="0">
              <a:ea typeface="Calibri" pitchFamily="34" charset="0"/>
              <a:cs typeface="Arial" charset="0"/>
            </a:endParaRPr>
          </a:p>
          <a:p>
            <a:pPr algn="ctr" eaLnBrk="0" hangingPunct="0"/>
            <a:r>
              <a:rPr lang="es-VE" sz="2000" b="1" dirty="0">
                <a:ea typeface="Calibri" pitchFamily="34" charset="0"/>
                <a:cs typeface="Arial" charset="0"/>
              </a:rPr>
              <a:t>Análisis del Puesto de Trabajo de la Trabajadora N°9. </a:t>
            </a:r>
            <a:endParaRPr lang="es-ES" sz="2000" dirty="0">
              <a:ea typeface="Calibri" pitchFamily="34" charset="0"/>
              <a:cs typeface="Arial" charset="0"/>
            </a:endParaRPr>
          </a:p>
          <a:p>
            <a:pPr algn="ctr" eaLnBrk="0" hangingPunct="0"/>
            <a:r>
              <a:rPr lang="es-VE" sz="2000" b="1" dirty="0" smtClean="0">
                <a:ea typeface="Calibri" pitchFamily="34" charset="0"/>
                <a:cs typeface="Arial" charset="0"/>
              </a:rPr>
              <a:t>Tarea 1 </a:t>
            </a:r>
            <a:endParaRPr lang="es-ES" sz="2000" dirty="0" smtClean="0">
              <a:ea typeface="Calibri" pitchFamily="34" charset="0"/>
              <a:cs typeface="Arial" charset="0"/>
            </a:endParaRPr>
          </a:p>
          <a:p>
            <a:pPr algn="ctr" eaLnBrk="0" hangingPunct="0"/>
            <a:r>
              <a:rPr lang="es-VE" sz="2000" b="1" dirty="0" smtClean="0">
                <a:ea typeface="Calibri" pitchFamily="34" charset="0"/>
                <a:cs typeface="Arial" charset="0"/>
              </a:rPr>
              <a:t>Columna </a:t>
            </a:r>
            <a:r>
              <a:rPr lang="es-VE" sz="2000" b="1" dirty="0">
                <a:ea typeface="Calibri" pitchFamily="34" charset="0"/>
                <a:cs typeface="Arial" charset="0"/>
              </a:rPr>
              <a:t>Vertebral. </a:t>
            </a:r>
            <a:endParaRPr lang="es-VE" sz="2000" b="1" dirty="0" smtClean="0">
              <a:ea typeface="Calibri" pitchFamily="34" charset="0"/>
              <a:cs typeface="Arial" charset="0"/>
            </a:endParaRPr>
          </a:p>
        </p:txBody>
      </p:sp>
      <p:pic>
        <p:nvPicPr>
          <p:cNvPr id="17" name="Picture 10" descr="http://t0.gstatic.com/images?q=tbn:ANd9GcT0ibNxs9OplXhGsJcj47KqJVQNwh2ll-_hQV9yN3HuuK6Uuv7Gegf9tBI">
            <a:hlinkClick r:id="rId3"/>
          </p:cNvPr>
          <p:cNvPicPr>
            <a:picLocks noChangeAspect="1" noChangeArrowheads="1"/>
          </p:cNvPicPr>
          <p:nvPr/>
        </p:nvPicPr>
        <p:blipFill>
          <a:blip r:embed="rId4"/>
          <a:srcRect/>
          <a:stretch>
            <a:fillRect/>
          </a:stretch>
        </p:blipFill>
        <p:spPr bwMode="auto">
          <a:xfrm>
            <a:off x="214282" y="214290"/>
            <a:ext cx="1428750" cy="1104901"/>
          </a:xfrm>
          <a:prstGeom prst="rect">
            <a:avLst/>
          </a:prstGeom>
          <a:noFill/>
        </p:spPr>
      </p:pic>
      <p:pic>
        <p:nvPicPr>
          <p:cNvPr id="19" name="Picture 12" descr="http://t0.gstatic.com/images?q=tbn:ANd9GcScHVWd-Fddcxj-VOhsU2YRMunT_IRwgFU2krOGil4cbbCFf6sCw8qygQ">
            <a:hlinkClick r:id="rId5"/>
          </p:cNvPr>
          <p:cNvPicPr>
            <a:picLocks noChangeAspect="1" noChangeArrowheads="1"/>
          </p:cNvPicPr>
          <p:nvPr/>
        </p:nvPicPr>
        <p:blipFill>
          <a:blip r:embed="rId6"/>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199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1993"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1994"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1995"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
        <p:nvSpPr>
          <p:cNvPr id="41996"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1997"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1998" name="Rectangle 6"/>
          <p:cNvSpPr>
            <a:spLocks noChangeArrowheads="1"/>
          </p:cNvSpPr>
          <p:nvPr/>
        </p:nvSpPr>
        <p:spPr bwMode="auto">
          <a:xfrm>
            <a:off x="0" y="4638675"/>
            <a:ext cx="9144000" cy="457200"/>
          </a:xfrm>
          <a:prstGeom prst="rect">
            <a:avLst/>
          </a:prstGeom>
          <a:noFill/>
          <a:ln w="9525">
            <a:noFill/>
            <a:miter lim="800000"/>
            <a:headEnd/>
            <a:tailEnd/>
          </a:ln>
        </p:spPr>
        <p:txBody>
          <a:bodyPr wrap="none" anchor="ctr">
            <a:spAutoFit/>
          </a:bodyPr>
          <a:lstStyle/>
          <a:p>
            <a:pPr eaLnBrk="0" hangingPunct="0"/>
            <a:endParaRPr lang="es-ES"/>
          </a:p>
        </p:txBody>
      </p:sp>
      <p:sp>
        <p:nvSpPr>
          <p:cNvPr id="18" name="17 Llamada con línea 1"/>
          <p:cNvSpPr/>
          <p:nvPr/>
        </p:nvSpPr>
        <p:spPr>
          <a:xfrm rot="16200000">
            <a:off x="928687" y="2214563"/>
            <a:ext cx="2500313" cy="3214688"/>
          </a:xfrm>
          <a:prstGeom prst="borderCallout1">
            <a:avLst>
              <a:gd name="adj1" fmla="val 16935"/>
              <a:gd name="adj2" fmla="val -184"/>
              <a:gd name="adj3" fmla="val 113892"/>
              <a:gd name="adj4" fmla="val -2715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200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pic>
        <p:nvPicPr>
          <p:cNvPr id="42001" name="Objeto 10"/>
          <p:cNvPicPr>
            <a:picLocks noChangeArrowheads="1"/>
          </p:cNvPicPr>
          <p:nvPr/>
        </p:nvPicPr>
        <p:blipFill>
          <a:blip r:embed="rId2" cstate="email"/>
          <a:srcRect t="-107"/>
          <a:stretch>
            <a:fillRect/>
          </a:stretch>
        </p:blipFill>
        <p:spPr bwMode="auto">
          <a:xfrm>
            <a:off x="4286250" y="1857375"/>
            <a:ext cx="4500563" cy="4819650"/>
          </a:xfrm>
          <a:prstGeom prst="rect">
            <a:avLst/>
          </a:prstGeom>
          <a:noFill/>
          <a:ln w="9525">
            <a:noFill/>
            <a:miter lim="800000"/>
            <a:headEnd/>
            <a:tailEnd/>
          </a:ln>
        </p:spPr>
      </p:pic>
      <p:sp>
        <p:nvSpPr>
          <p:cNvPr id="42002" name="AutoShape 3"/>
          <p:cNvSpPr>
            <a:spLocks noChangeArrowheads="1"/>
          </p:cNvSpPr>
          <p:nvPr/>
        </p:nvSpPr>
        <p:spPr bwMode="auto">
          <a:xfrm>
            <a:off x="4410075" y="5786438"/>
            <a:ext cx="1233488" cy="928687"/>
          </a:xfrm>
          <a:prstGeom prst="rightArrowCallout">
            <a:avLst>
              <a:gd name="adj1" fmla="val 25000"/>
              <a:gd name="adj2" fmla="val 25000"/>
              <a:gd name="adj3" fmla="val 22137"/>
              <a:gd name="adj4" fmla="val 66667"/>
            </a:avLst>
          </a:prstGeom>
          <a:gradFill rotWithShape="0">
            <a:gsLst>
              <a:gs pos="0">
                <a:srgbClr val="95B3D7"/>
              </a:gs>
              <a:gs pos="50000">
                <a:srgbClr val="4F81BD"/>
              </a:gs>
              <a:gs pos="100000">
                <a:srgbClr val="95B3D7"/>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95B3D7"/>
            </a:extrusionClr>
          </a:sp3d>
        </p:spPr>
        <p:txBody>
          <a:bodyPr>
            <a:flatTx/>
          </a:bodyPr>
          <a:lstStyle/>
          <a:p>
            <a:endParaRPr lang="es-ES"/>
          </a:p>
        </p:txBody>
      </p:sp>
      <p:sp>
        <p:nvSpPr>
          <p:cNvPr id="42003" name="Text Box 4"/>
          <p:cNvSpPr txBox="1">
            <a:spLocks noChangeArrowheads="1"/>
          </p:cNvSpPr>
          <p:nvPr/>
        </p:nvSpPr>
        <p:spPr bwMode="auto">
          <a:xfrm>
            <a:off x="4214813" y="6000750"/>
            <a:ext cx="1292225" cy="652463"/>
          </a:xfrm>
          <a:prstGeom prst="rect">
            <a:avLst/>
          </a:prstGeom>
          <a:noFill/>
          <a:ln w="9525" algn="ctr">
            <a:noFill/>
            <a:miter lim="800000"/>
            <a:headEnd/>
            <a:tailEnd/>
          </a:ln>
          <a:effectLst>
            <a:prstShdw prst="shdw13" dist="53882" dir="13500000">
              <a:srgbClr val="808080">
                <a:alpha val="50000"/>
              </a:srgbClr>
            </a:prstShdw>
          </a:effectLst>
        </p:spPr>
        <p:txBody>
          <a:bodyPr/>
          <a:lstStyle/>
          <a:p>
            <a:pPr algn="ctr">
              <a:spcAft>
                <a:spcPts val="1000"/>
              </a:spcAft>
            </a:pPr>
            <a:r>
              <a:rPr lang="es-ES" sz="900" b="1">
                <a:solidFill>
                  <a:srgbClr val="FFFFFF"/>
                </a:solidFill>
              </a:rPr>
              <a:t>RELACION ANTROPOMETRICA</a:t>
            </a:r>
            <a:endParaRPr lang="es-ES"/>
          </a:p>
        </p:txBody>
      </p:sp>
      <p:sp>
        <p:nvSpPr>
          <p:cNvPr id="42004" name="Rectangle 5"/>
          <p:cNvSpPr>
            <a:spLocks noChangeArrowheads="1"/>
          </p:cNvSpPr>
          <p:nvPr/>
        </p:nvSpPr>
        <p:spPr bwMode="auto">
          <a:xfrm>
            <a:off x="642910" y="2571744"/>
            <a:ext cx="3214715" cy="3108543"/>
          </a:xfrm>
          <a:prstGeom prst="rect">
            <a:avLst/>
          </a:prstGeom>
          <a:noFill/>
          <a:ln w="9525">
            <a:noFill/>
            <a:miter lim="800000"/>
            <a:headEnd/>
            <a:tailEnd/>
          </a:ln>
        </p:spPr>
        <p:txBody>
          <a:bodyPr wrap="square" anchor="ctr">
            <a:spAutoFit/>
          </a:bodyPr>
          <a:lstStyle/>
          <a:p>
            <a:pPr algn="ctr" eaLnBrk="0" hangingPunct="0"/>
            <a:endParaRPr lang="es-ES" sz="1400" dirty="0">
              <a:ea typeface="Calibri" pitchFamily="34" charset="0"/>
              <a:cs typeface="Arial" charset="0"/>
            </a:endParaRPr>
          </a:p>
          <a:p>
            <a:pPr algn="ctr" eaLnBrk="0" hangingPunct="0"/>
            <a:r>
              <a:rPr lang="es-VE" sz="2000" b="1" dirty="0">
                <a:ea typeface="Calibri" pitchFamily="34" charset="0"/>
                <a:cs typeface="Arial" charset="0"/>
              </a:rPr>
              <a:t>Análisis del Puesto de Trabajo de la Trabajadora N°9.</a:t>
            </a:r>
            <a:endParaRPr lang="es-ES" sz="2000" dirty="0">
              <a:ea typeface="Calibri" pitchFamily="34" charset="0"/>
              <a:cs typeface="Arial" charset="0"/>
            </a:endParaRPr>
          </a:p>
          <a:p>
            <a:pPr algn="ctr" eaLnBrk="0" hangingPunct="0"/>
            <a:r>
              <a:rPr lang="es-VE" sz="2000" b="1" dirty="0">
                <a:ea typeface="Calibri" pitchFamily="34" charset="0"/>
                <a:cs typeface="Arial" charset="0"/>
              </a:rPr>
              <a:t>Relación Antropométrico de la trabajadora - puesto de trabajo. </a:t>
            </a:r>
            <a:endParaRPr lang="es-VE" sz="2000" b="1" dirty="0" smtClean="0">
              <a:ea typeface="Calibri" pitchFamily="34" charset="0"/>
              <a:cs typeface="Arial" charset="0"/>
            </a:endParaRPr>
          </a:p>
          <a:p>
            <a:pPr algn="ctr" eaLnBrk="0" hangingPunct="0"/>
            <a:endParaRPr lang="es-VE" sz="1600" b="1" dirty="0">
              <a:ea typeface="Calibri" pitchFamily="34" charset="0"/>
              <a:cs typeface="Arial" charset="0"/>
            </a:endParaRPr>
          </a:p>
          <a:p>
            <a:pPr algn="ctr" eaLnBrk="0" hangingPunct="0"/>
            <a:endParaRPr lang="es-VE" sz="1600" b="1" dirty="0" smtClean="0">
              <a:ea typeface="Calibri" pitchFamily="34" charset="0"/>
              <a:cs typeface="Arial" charset="0"/>
            </a:endParaRPr>
          </a:p>
          <a:p>
            <a:pPr algn="ctr" eaLnBrk="0" hangingPunct="0"/>
            <a:endParaRPr lang="es-VE" sz="1600" b="1" dirty="0">
              <a:ea typeface="Calibri" pitchFamily="34" charset="0"/>
              <a:cs typeface="Arial" charset="0"/>
            </a:endParaRPr>
          </a:p>
          <a:p>
            <a:pPr algn="ctr" eaLnBrk="0" hangingPunct="0"/>
            <a:endParaRPr lang="es-ES" sz="1400" dirty="0">
              <a:ea typeface="Calibri" pitchFamily="34" charset="0"/>
              <a:cs typeface="Arial" charset="0"/>
            </a:endParaRPr>
          </a:p>
        </p:txBody>
      </p:sp>
      <p:pic>
        <p:nvPicPr>
          <p:cNvPr id="19" name="Picture 10" descr="http://t0.gstatic.com/images?q=tbn:ANd9GcT0ibNxs9OplXhGsJcj47KqJVQNwh2ll-_hQV9yN3HuuK6Uuv7Gegf9tBI">
            <a:hlinkClick r:id="rId3"/>
          </p:cNvPr>
          <p:cNvPicPr>
            <a:picLocks noChangeAspect="1" noChangeArrowheads="1"/>
          </p:cNvPicPr>
          <p:nvPr/>
        </p:nvPicPr>
        <p:blipFill>
          <a:blip r:embed="rId4"/>
          <a:srcRect/>
          <a:stretch>
            <a:fillRect/>
          </a:stretch>
        </p:blipFill>
        <p:spPr bwMode="auto">
          <a:xfrm>
            <a:off x="214282" y="214290"/>
            <a:ext cx="1428750" cy="1104901"/>
          </a:xfrm>
          <a:prstGeom prst="rect">
            <a:avLst/>
          </a:prstGeom>
          <a:noFill/>
        </p:spPr>
      </p:pic>
      <p:pic>
        <p:nvPicPr>
          <p:cNvPr id="20" name="Picture 12" descr="http://t0.gstatic.com/images?q=tbn:ANd9GcScHVWd-Fddcxj-VOhsU2YRMunT_IRwgFU2krOGil4cbbCFf6sCw8qygQ">
            <a:hlinkClick r:id="rId5"/>
          </p:cNvPr>
          <p:cNvPicPr>
            <a:picLocks noChangeAspect="1" noChangeArrowheads="1"/>
          </p:cNvPicPr>
          <p:nvPr/>
        </p:nvPicPr>
        <p:blipFill>
          <a:blip r:embed="rId6"/>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301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3017"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3018"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3019"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
        <p:nvSpPr>
          <p:cNvPr id="43020"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3021"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3022" name="Rectangle 6"/>
          <p:cNvSpPr>
            <a:spLocks noChangeArrowheads="1"/>
          </p:cNvSpPr>
          <p:nvPr/>
        </p:nvSpPr>
        <p:spPr bwMode="auto">
          <a:xfrm>
            <a:off x="0" y="4638675"/>
            <a:ext cx="9144000" cy="457200"/>
          </a:xfrm>
          <a:prstGeom prst="rect">
            <a:avLst/>
          </a:prstGeom>
          <a:noFill/>
          <a:ln w="9525">
            <a:noFill/>
            <a:miter lim="800000"/>
            <a:headEnd/>
            <a:tailEnd/>
          </a:ln>
        </p:spPr>
        <p:txBody>
          <a:bodyPr wrap="none" anchor="ctr">
            <a:spAutoFit/>
          </a:bodyPr>
          <a:lstStyle/>
          <a:p>
            <a:pPr eaLnBrk="0" hangingPunct="0"/>
            <a:endParaRPr lang="es-ES"/>
          </a:p>
        </p:txBody>
      </p:sp>
      <p:sp>
        <p:nvSpPr>
          <p:cNvPr id="18" name="17 Llamada con línea 1"/>
          <p:cNvSpPr/>
          <p:nvPr/>
        </p:nvSpPr>
        <p:spPr>
          <a:xfrm rot="16200000">
            <a:off x="821531" y="2250282"/>
            <a:ext cx="2357437" cy="2857500"/>
          </a:xfrm>
          <a:prstGeom prst="borderCallout1">
            <a:avLst>
              <a:gd name="adj1" fmla="val 16935"/>
              <a:gd name="adj2" fmla="val -184"/>
              <a:gd name="adj3" fmla="val 127827"/>
              <a:gd name="adj4" fmla="val -2840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302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pic>
        <p:nvPicPr>
          <p:cNvPr id="43025" name="Imagen 6"/>
          <p:cNvPicPr>
            <a:picLocks noChangeAspect="1" noChangeArrowheads="1"/>
          </p:cNvPicPr>
          <p:nvPr/>
        </p:nvPicPr>
        <p:blipFill>
          <a:blip r:embed="rId2"/>
          <a:srcRect t="18181" r="37816"/>
          <a:stretch>
            <a:fillRect/>
          </a:stretch>
        </p:blipFill>
        <p:spPr bwMode="auto">
          <a:xfrm>
            <a:off x="4429125" y="1857375"/>
            <a:ext cx="4295775" cy="4786313"/>
          </a:xfrm>
          <a:prstGeom prst="rect">
            <a:avLst/>
          </a:prstGeom>
          <a:noFill/>
          <a:ln w="9525">
            <a:noFill/>
            <a:miter lim="800000"/>
            <a:headEnd/>
            <a:tailEnd/>
          </a:ln>
        </p:spPr>
      </p:pic>
      <p:sp>
        <p:nvSpPr>
          <p:cNvPr id="43026" name="AutoShape 2"/>
          <p:cNvSpPr>
            <a:spLocks noChangeArrowheads="1"/>
          </p:cNvSpPr>
          <p:nvPr/>
        </p:nvSpPr>
        <p:spPr bwMode="auto">
          <a:xfrm>
            <a:off x="4071934" y="5491163"/>
            <a:ext cx="1785941" cy="1009650"/>
          </a:xfrm>
          <a:prstGeom prst="rightArrowCallout">
            <a:avLst>
              <a:gd name="adj1" fmla="val 25000"/>
              <a:gd name="adj2" fmla="val 25000"/>
              <a:gd name="adj3" fmla="val 26048"/>
              <a:gd name="adj4" fmla="val 73157"/>
            </a:avLst>
          </a:prstGeom>
          <a:gradFill rotWithShape="0">
            <a:gsLst>
              <a:gs pos="0">
                <a:srgbClr val="95B3D7"/>
              </a:gs>
              <a:gs pos="50000">
                <a:srgbClr val="4F81BD"/>
              </a:gs>
              <a:gs pos="100000">
                <a:srgbClr val="95B3D7"/>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95B3D7"/>
            </a:extrusionClr>
          </a:sp3d>
        </p:spPr>
        <p:txBody>
          <a:bodyPr>
            <a:flatTx/>
          </a:bodyPr>
          <a:lstStyle/>
          <a:p>
            <a:pPr algn="ctr" eaLnBrk="0" hangingPunct="0"/>
            <a:r>
              <a:rPr lang="es-VE" sz="1100" b="1" dirty="0">
                <a:solidFill>
                  <a:srgbClr val="FFFFFF"/>
                </a:solidFill>
                <a:ea typeface="Calibri" pitchFamily="34" charset="0"/>
                <a:cs typeface="Arial" charset="0"/>
              </a:rPr>
              <a:t>TAREA 2</a:t>
            </a:r>
            <a:endParaRPr lang="es-ES" sz="1100" dirty="0">
              <a:ea typeface="Calibri" pitchFamily="34" charset="0"/>
              <a:cs typeface="Arial" charset="0"/>
            </a:endParaRPr>
          </a:p>
          <a:p>
            <a:pPr algn="ctr" eaLnBrk="0" hangingPunct="0"/>
            <a:r>
              <a:rPr lang="es-VE" sz="1100" b="1" dirty="0">
                <a:solidFill>
                  <a:srgbClr val="FFFFFF"/>
                </a:solidFill>
                <a:ea typeface="Calibri" pitchFamily="34" charset="0"/>
                <a:cs typeface="Arial" charset="0"/>
              </a:rPr>
              <a:t>COMPROMISO CORPORAL</a:t>
            </a:r>
            <a:endParaRPr lang="es-VE" dirty="0">
              <a:ea typeface="Calibri" pitchFamily="34" charset="0"/>
              <a:cs typeface="Arial" charset="0"/>
            </a:endParaRPr>
          </a:p>
        </p:txBody>
      </p:sp>
      <p:sp>
        <p:nvSpPr>
          <p:cNvPr id="43027"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3028"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3029" name="Rectangle 7"/>
          <p:cNvSpPr>
            <a:spLocks noChangeArrowheads="1"/>
          </p:cNvSpPr>
          <p:nvPr/>
        </p:nvSpPr>
        <p:spPr bwMode="auto">
          <a:xfrm>
            <a:off x="642938" y="2643188"/>
            <a:ext cx="2714625" cy="2123658"/>
          </a:xfrm>
          <a:prstGeom prst="rect">
            <a:avLst/>
          </a:prstGeom>
          <a:noFill/>
          <a:ln w="9525">
            <a:noFill/>
            <a:miter lim="800000"/>
            <a:headEnd/>
            <a:tailEnd/>
          </a:ln>
        </p:spPr>
        <p:txBody>
          <a:bodyPr anchor="ctr">
            <a:spAutoFit/>
          </a:bodyPr>
          <a:lstStyle/>
          <a:p>
            <a:pPr algn="ctr" eaLnBrk="0" hangingPunct="0"/>
            <a:endParaRPr lang="es-ES" sz="1200" dirty="0">
              <a:ea typeface="Calibri" pitchFamily="34" charset="0"/>
              <a:cs typeface="Arial" charset="0"/>
            </a:endParaRPr>
          </a:p>
          <a:p>
            <a:pPr algn="ctr" eaLnBrk="0" hangingPunct="0"/>
            <a:r>
              <a:rPr lang="es-VE" sz="2000" b="1" dirty="0">
                <a:ea typeface="Calibri" pitchFamily="34" charset="0"/>
                <a:cs typeface="Arial" charset="0"/>
              </a:rPr>
              <a:t>Análisis del Puesto de Trabajo de la Trabajadora </a:t>
            </a:r>
            <a:r>
              <a:rPr lang="es-VE" sz="2000" b="1" dirty="0" smtClean="0">
                <a:ea typeface="Calibri" pitchFamily="34" charset="0"/>
                <a:cs typeface="Arial" charset="0"/>
              </a:rPr>
              <a:t>N°9</a:t>
            </a:r>
            <a:endParaRPr lang="es-ES" sz="2000" dirty="0">
              <a:ea typeface="Calibri" pitchFamily="34" charset="0"/>
              <a:cs typeface="Arial" charset="0"/>
            </a:endParaRPr>
          </a:p>
          <a:p>
            <a:pPr algn="ctr" eaLnBrk="0" hangingPunct="0"/>
            <a:r>
              <a:rPr lang="es-VE" sz="2000" b="1" dirty="0" smtClean="0">
                <a:ea typeface="Calibri" pitchFamily="34" charset="0"/>
                <a:cs typeface="Arial" charset="0"/>
              </a:rPr>
              <a:t>Tarea 2</a:t>
            </a:r>
          </a:p>
          <a:p>
            <a:pPr algn="ctr" eaLnBrk="0" hangingPunct="0"/>
            <a:r>
              <a:rPr lang="es-VE" sz="2000" b="1" dirty="0" smtClean="0">
                <a:ea typeface="Calibri" pitchFamily="34" charset="0"/>
                <a:cs typeface="Arial" charset="0"/>
              </a:rPr>
              <a:t>Compromiso Corporal. </a:t>
            </a:r>
            <a:endParaRPr lang="es-VE" sz="2000" dirty="0">
              <a:ea typeface="Calibri" pitchFamily="34" charset="0"/>
              <a:cs typeface="Arial" charset="0"/>
            </a:endParaRPr>
          </a:p>
        </p:txBody>
      </p:sp>
      <p:pic>
        <p:nvPicPr>
          <p:cNvPr id="20" name="Picture 10" descr="http://t0.gstatic.com/images?q=tbn:ANd9GcT0ibNxs9OplXhGsJcj47KqJVQNwh2ll-_hQV9yN3HuuK6Uuv7Gegf9tBI">
            <a:hlinkClick r:id="rId3"/>
          </p:cNvPr>
          <p:cNvPicPr>
            <a:picLocks noChangeAspect="1" noChangeArrowheads="1"/>
          </p:cNvPicPr>
          <p:nvPr/>
        </p:nvPicPr>
        <p:blipFill>
          <a:blip r:embed="rId4"/>
          <a:srcRect/>
          <a:stretch>
            <a:fillRect/>
          </a:stretch>
        </p:blipFill>
        <p:spPr bwMode="auto">
          <a:xfrm>
            <a:off x="214282" y="214290"/>
            <a:ext cx="1428750" cy="1104901"/>
          </a:xfrm>
          <a:prstGeom prst="rect">
            <a:avLst/>
          </a:prstGeom>
          <a:noFill/>
        </p:spPr>
      </p:pic>
      <p:pic>
        <p:nvPicPr>
          <p:cNvPr id="21" name="Picture 12" descr="http://t0.gstatic.com/images?q=tbn:ANd9GcScHVWd-Fddcxj-VOhsU2YRMunT_IRwgFU2krOGil4cbbCFf6sCw8qygQ">
            <a:hlinkClick r:id="rId5"/>
          </p:cNvPr>
          <p:cNvPicPr>
            <a:picLocks noChangeAspect="1" noChangeArrowheads="1"/>
          </p:cNvPicPr>
          <p:nvPr/>
        </p:nvPicPr>
        <p:blipFill>
          <a:blip r:embed="rId6"/>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404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4041"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4042"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4043"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
        <p:nvSpPr>
          <p:cNvPr id="44044"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4045"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4046" name="Rectangle 6"/>
          <p:cNvSpPr>
            <a:spLocks noChangeArrowheads="1"/>
          </p:cNvSpPr>
          <p:nvPr/>
        </p:nvSpPr>
        <p:spPr bwMode="auto">
          <a:xfrm>
            <a:off x="0" y="4638675"/>
            <a:ext cx="9144000" cy="457200"/>
          </a:xfrm>
          <a:prstGeom prst="rect">
            <a:avLst/>
          </a:prstGeom>
          <a:noFill/>
          <a:ln w="9525">
            <a:noFill/>
            <a:miter lim="800000"/>
            <a:headEnd/>
            <a:tailEnd/>
          </a:ln>
        </p:spPr>
        <p:txBody>
          <a:bodyPr wrap="none" anchor="ctr">
            <a:spAutoFit/>
          </a:bodyPr>
          <a:lstStyle/>
          <a:p>
            <a:pPr eaLnBrk="0" hangingPunct="0"/>
            <a:endParaRPr lang="es-ES"/>
          </a:p>
        </p:txBody>
      </p:sp>
      <p:sp>
        <p:nvSpPr>
          <p:cNvPr id="18" name="17 Llamada con línea 1"/>
          <p:cNvSpPr/>
          <p:nvPr/>
        </p:nvSpPr>
        <p:spPr>
          <a:xfrm rot="16200000">
            <a:off x="750094" y="2536031"/>
            <a:ext cx="2143125" cy="2500313"/>
          </a:xfrm>
          <a:prstGeom prst="borderCallout1">
            <a:avLst>
              <a:gd name="adj1" fmla="val 16935"/>
              <a:gd name="adj2" fmla="val -184"/>
              <a:gd name="adj3" fmla="val 127827"/>
              <a:gd name="adj4" fmla="val -2840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404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4049"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4050"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pic>
        <p:nvPicPr>
          <p:cNvPr id="44051" name="Picture 1" descr="10[1]"/>
          <p:cNvPicPr>
            <a:picLocks noChangeAspect="1" noChangeArrowheads="1"/>
          </p:cNvPicPr>
          <p:nvPr/>
        </p:nvPicPr>
        <p:blipFill>
          <a:blip r:embed="rId2" cstate="email"/>
          <a:srcRect/>
          <a:stretch>
            <a:fillRect/>
          </a:stretch>
        </p:blipFill>
        <p:spPr bwMode="auto">
          <a:xfrm>
            <a:off x="3390900" y="2628900"/>
            <a:ext cx="5467350" cy="3800475"/>
          </a:xfrm>
          <a:prstGeom prst="rect">
            <a:avLst/>
          </a:prstGeom>
          <a:noFill/>
          <a:ln w="9525">
            <a:noFill/>
            <a:miter lim="800000"/>
            <a:headEnd/>
            <a:tailEnd/>
          </a:ln>
        </p:spPr>
      </p:pic>
      <p:sp>
        <p:nvSpPr>
          <p:cNvPr id="63490" name="AutoShape 2"/>
          <p:cNvSpPr>
            <a:spLocks noChangeArrowheads="1"/>
          </p:cNvSpPr>
          <p:nvPr/>
        </p:nvSpPr>
        <p:spPr bwMode="auto">
          <a:xfrm>
            <a:off x="5257800" y="5140325"/>
            <a:ext cx="457200" cy="360363"/>
          </a:xfrm>
          <a:custGeom>
            <a:avLst/>
            <a:gdLst>
              <a:gd name="G0" fmla="+- 2906 0 0"/>
              <a:gd name="G1" fmla="+- 21600 0 2906"/>
              <a:gd name="G2" fmla="+- 21600 0 29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906" y="10800"/>
                </a:moveTo>
                <a:cubicBezTo>
                  <a:pt x="2906" y="15160"/>
                  <a:pt x="6440" y="18694"/>
                  <a:pt x="10800" y="18694"/>
                </a:cubicBezTo>
                <a:cubicBezTo>
                  <a:pt x="15160" y="18694"/>
                  <a:pt x="18694" y="15160"/>
                  <a:pt x="18694" y="10800"/>
                </a:cubicBezTo>
                <a:cubicBezTo>
                  <a:pt x="18694" y="6440"/>
                  <a:pt x="15160" y="2906"/>
                  <a:pt x="10800" y="2906"/>
                </a:cubicBezTo>
                <a:cubicBezTo>
                  <a:pt x="6440" y="2906"/>
                  <a:pt x="2906" y="6440"/>
                  <a:pt x="2906" y="10800"/>
                </a:cubicBezTo>
                <a:close/>
              </a:path>
            </a:pathLst>
          </a:custGeom>
          <a:gradFill rotWithShape="0">
            <a:gsLst>
              <a:gs pos="0">
                <a:srgbClr val="FABF8F"/>
              </a:gs>
              <a:gs pos="50000">
                <a:srgbClr val="F79646"/>
              </a:gs>
              <a:gs pos="100000">
                <a:srgbClr val="FABF8F"/>
              </a:gs>
            </a:gsLst>
            <a:lin ang="5400000" scaled="1"/>
          </a:gradFill>
          <a:ln w="12700">
            <a:solidFill>
              <a:srgbClr val="F79646"/>
            </a:solidFill>
            <a:round/>
            <a:headEnd/>
            <a:tailEnd/>
          </a:ln>
          <a:effectLst>
            <a:outerShdw dist="28398" dir="3806097" algn="ctr" rotWithShape="0">
              <a:srgbClr val="974706"/>
            </a:outerShdw>
          </a:effectLst>
        </p:spPr>
        <p:txBody>
          <a:bodyPr/>
          <a:lstStyle/>
          <a:p>
            <a:pPr>
              <a:defRPr/>
            </a:pPr>
            <a:endParaRPr lang="es-ES"/>
          </a:p>
        </p:txBody>
      </p:sp>
      <p:sp>
        <p:nvSpPr>
          <p:cNvPr id="44053" name="AutoShape 3"/>
          <p:cNvSpPr>
            <a:spLocks noChangeArrowheads="1"/>
          </p:cNvSpPr>
          <p:nvPr/>
        </p:nvSpPr>
        <p:spPr bwMode="auto">
          <a:xfrm>
            <a:off x="4162425" y="3692525"/>
            <a:ext cx="1495425" cy="855663"/>
          </a:xfrm>
          <a:prstGeom prst="leftArrowCallout">
            <a:avLst>
              <a:gd name="adj1" fmla="val 25000"/>
              <a:gd name="adj2" fmla="val 25000"/>
              <a:gd name="adj3" fmla="val 29128"/>
              <a:gd name="adj4" fmla="val 66667"/>
            </a:avLst>
          </a:prstGeom>
          <a:noFill/>
          <a:ln w="9525">
            <a:noFill/>
            <a:miter lim="800000"/>
            <a:headEnd/>
            <a:tailEnd/>
          </a:ln>
          <a:effectLst>
            <a:prstShdw prst="shdw13" dist="53882" dir="13500000">
              <a:srgbClr val="808080">
                <a:alpha val="50000"/>
              </a:srgbClr>
            </a:prstShdw>
          </a:effectLst>
        </p:spPr>
        <p:txBody>
          <a:bodyPr/>
          <a:lstStyle/>
          <a:p>
            <a:endParaRPr lang="es-ES"/>
          </a:p>
        </p:txBody>
      </p:sp>
      <p:sp>
        <p:nvSpPr>
          <p:cNvPr id="44054" name="AutoShape 4"/>
          <p:cNvSpPr>
            <a:spLocks noChangeArrowheads="1"/>
          </p:cNvSpPr>
          <p:nvPr/>
        </p:nvSpPr>
        <p:spPr bwMode="auto">
          <a:xfrm>
            <a:off x="7072313" y="5387975"/>
            <a:ext cx="1885950" cy="898525"/>
          </a:xfrm>
          <a:prstGeom prst="leftArrowCallout">
            <a:avLst>
              <a:gd name="adj1" fmla="val 25000"/>
              <a:gd name="adj2" fmla="val 25000"/>
              <a:gd name="adj3" fmla="val 34982"/>
              <a:gd name="adj4" fmla="val 66667"/>
            </a:avLst>
          </a:prstGeom>
          <a:gradFill rotWithShape="0">
            <a:gsLst>
              <a:gs pos="0">
                <a:srgbClr val="95B3D7"/>
              </a:gs>
              <a:gs pos="50000">
                <a:srgbClr val="4F81BD"/>
              </a:gs>
              <a:gs pos="100000">
                <a:srgbClr val="95B3D7"/>
              </a:gs>
            </a:gsLst>
            <a:lin ang="5400000" scaled="1"/>
          </a:gradFill>
          <a:ln w="9525">
            <a:miter lim="800000"/>
            <a:headEnd/>
            <a:tailEnd/>
          </a:ln>
          <a:scene3d>
            <a:camera prst="legacyPerspectiveTopRight"/>
            <a:lightRig rig="legacyFlat3" dir="b"/>
          </a:scene3d>
          <a:sp3d extrusionH="887400" prstMaterial="legacyMatte">
            <a:bevelT w="13500" h="13500" prst="angle"/>
            <a:bevelB w="13500" h="13500" prst="angle"/>
            <a:extrusionClr>
              <a:srgbClr val="95B3D7"/>
            </a:extrusionClr>
          </a:sp3d>
        </p:spPr>
        <p:txBody>
          <a:bodyPr>
            <a:flatTx/>
          </a:bodyPr>
          <a:lstStyle/>
          <a:p>
            <a:pPr algn="ctr" eaLnBrk="0" hangingPunct="0"/>
            <a:r>
              <a:rPr lang="es-VE" sz="1200" b="1">
                <a:solidFill>
                  <a:srgbClr val="FFFFFF"/>
                </a:solidFill>
                <a:ea typeface="Calibri" pitchFamily="34" charset="0"/>
                <a:cs typeface="Arial" charset="0"/>
              </a:rPr>
              <a:t>TAREA 3</a:t>
            </a:r>
            <a:endParaRPr lang="es-ES" sz="1100">
              <a:ea typeface="Calibri" pitchFamily="34" charset="0"/>
              <a:cs typeface="Arial" charset="0"/>
            </a:endParaRPr>
          </a:p>
          <a:p>
            <a:pPr algn="ctr" eaLnBrk="0" hangingPunct="0"/>
            <a:r>
              <a:rPr lang="es-VE" sz="1200" b="1">
                <a:solidFill>
                  <a:srgbClr val="FFFFFF"/>
                </a:solidFill>
                <a:ea typeface="Calibri" pitchFamily="34" charset="0"/>
                <a:cs typeface="Arial" charset="0"/>
              </a:rPr>
              <a:t>MOVIMIENTO DE PINZA</a:t>
            </a:r>
            <a:endParaRPr lang="es-VE">
              <a:ea typeface="Calibri" pitchFamily="34" charset="0"/>
              <a:cs typeface="Arial" charset="0"/>
            </a:endParaRPr>
          </a:p>
        </p:txBody>
      </p:sp>
      <p:sp>
        <p:nvSpPr>
          <p:cNvPr id="44055"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4056" name="Rectangle 7"/>
          <p:cNvSpPr>
            <a:spLocks noChangeArrowheads="1"/>
          </p:cNvSpPr>
          <p:nvPr/>
        </p:nvSpPr>
        <p:spPr bwMode="auto">
          <a:xfrm>
            <a:off x="0" y="609600"/>
            <a:ext cx="9144000" cy="457200"/>
          </a:xfrm>
          <a:prstGeom prst="rect">
            <a:avLst/>
          </a:prstGeom>
          <a:noFill/>
          <a:ln w="9525">
            <a:noFill/>
            <a:miter lim="800000"/>
            <a:headEnd/>
            <a:tailEnd/>
          </a:ln>
        </p:spPr>
        <p:txBody>
          <a:bodyPr wrap="none" anchor="ctr">
            <a:spAutoFit/>
          </a:bodyPr>
          <a:lstStyle/>
          <a:p>
            <a:endParaRPr lang="es-ES"/>
          </a:p>
        </p:txBody>
      </p:sp>
      <p:sp>
        <p:nvSpPr>
          <p:cNvPr id="63496" name="Rectangle 8"/>
          <p:cNvSpPr>
            <a:spLocks noChangeArrowheads="1"/>
          </p:cNvSpPr>
          <p:nvPr/>
        </p:nvSpPr>
        <p:spPr bwMode="auto">
          <a:xfrm>
            <a:off x="571500" y="2714625"/>
            <a:ext cx="2571750" cy="2123658"/>
          </a:xfrm>
          <a:prstGeom prst="rect">
            <a:avLst/>
          </a:prstGeom>
          <a:noFill/>
          <a:ln w="9525">
            <a:noFill/>
            <a:miter lim="800000"/>
            <a:headEnd/>
            <a:tailEnd/>
          </a:ln>
          <a:effectLst/>
        </p:spPr>
        <p:txBody>
          <a:bodyPr anchor="ctr">
            <a:spAutoFit/>
          </a:bodyPr>
          <a:lstStyle/>
          <a:p>
            <a:pPr indent="449263" algn="ctr" eaLnBrk="0" hangingPunct="0">
              <a:defRPr/>
            </a:pPr>
            <a:endParaRPr lang="es-ES" sz="1200" dirty="0">
              <a:latin typeface="Arial" pitchFamily="34" charset="0"/>
            </a:endParaRPr>
          </a:p>
          <a:p>
            <a:pPr algn="ctr" eaLnBrk="0" hangingPunct="0">
              <a:defRPr/>
            </a:pPr>
            <a:r>
              <a:rPr lang="es-VE" sz="2000" b="1" dirty="0">
                <a:latin typeface="Arial" pitchFamily="34" charset="0"/>
                <a:ea typeface="Calibri" pitchFamily="34" charset="0"/>
                <a:cs typeface="Arial" pitchFamily="34" charset="0"/>
              </a:rPr>
              <a:t>Análisis del Puesto de Trabajo de la Trabajadora N°6.</a:t>
            </a:r>
            <a:r>
              <a:rPr lang="es-ES" sz="2000" dirty="0">
                <a:latin typeface="Arial" pitchFamily="34" charset="0"/>
                <a:ea typeface="Calibri" pitchFamily="34" charset="0"/>
                <a:cs typeface="Arial" pitchFamily="34" charset="0"/>
              </a:rPr>
              <a:t> </a:t>
            </a:r>
            <a:endParaRPr lang="es-ES" sz="2000" dirty="0" smtClean="0">
              <a:latin typeface="Arial" pitchFamily="34" charset="0"/>
              <a:ea typeface="Calibri" pitchFamily="34" charset="0"/>
              <a:cs typeface="Arial" pitchFamily="34" charset="0"/>
            </a:endParaRPr>
          </a:p>
          <a:p>
            <a:pPr algn="ctr" eaLnBrk="0" hangingPunct="0">
              <a:defRPr/>
            </a:pPr>
            <a:r>
              <a:rPr lang="es-VE" sz="2000" b="1" dirty="0">
                <a:latin typeface="Arial" pitchFamily="34" charset="0"/>
                <a:ea typeface="Calibri" pitchFamily="34" charset="0"/>
                <a:cs typeface="Arial" pitchFamily="34" charset="0"/>
              </a:rPr>
              <a:t>Tarea 3</a:t>
            </a:r>
            <a:endParaRPr lang="es-ES" sz="2000" b="1" dirty="0">
              <a:latin typeface="Arial" pitchFamily="34" charset="0"/>
              <a:ea typeface="Calibri" pitchFamily="34" charset="0"/>
              <a:cs typeface="Arial" pitchFamily="34" charset="0"/>
            </a:endParaRPr>
          </a:p>
          <a:p>
            <a:pPr algn="ctr" eaLnBrk="0" hangingPunct="0">
              <a:defRPr/>
            </a:pPr>
            <a:r>
              <a:rPr lang="es-VE" sz="2000" b="1" dirty="0" smtClean="0">
                <a:latin typeface="Arial" pitchFamily="34" charset="0"/>
                <a:ea typeface="Calibri" pitchFamily="34" charset="0"/>
                <a:cs typeface="Arial" pitchFamily="34" charset="0"/>
              </a:rPr>
              <a:t>Movimiento </a:t>
            </a:r>
            <a:r>
              <a:rPr lang="es-VE" sz="2000" b="1" dirty="0">
                <a:latin typeface="Arial" pitchFamily="34" charset="0"/>
                <a:ea typeface="Calibri" pitchFamily="34" charset="0"/>
                <a:cs typeface="Arial" pitchFamily="34" charset="0"/>
              </a:rPr>
              <a:t>de Pinza.</a:t>
            </a:r>
            <a:r>
              <a:rPr lang="es-VE" sz="1400" b="1" dirty="0">
                <a:latin typeface="Arial" pitchFamily="34" charset="0"/>
                <a:ea typeface="Calibri" pitchFamily="34" charset="0"/>
                <a:cs typeface="Arial" pitchFamily="34" charset="0"/>
              </a:rPr>
              <a:t> </a:t>
            </a:r>
            <a:endParaRPr lang="es-VE" sz="2000" dirty="0">
              <a:latin typeface="Arial" pitchFamily="34" charset="0"/>
            </a:endParaRPr>
          </a:p>
        </p:txBody>
      </p:sp>
      <p:sp>
        <p:nvSpPr>
          <p:cNvPr id="44058"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4059" name="Rectangle 13"/>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pic>
        <p:nvPicPr>
          <p:cNvPr id="27" name="Picture 10" descr="http://t0.gstatic.com/images?q=tbn:ANd9GcT0ibNxs9OplXhGsJcj47KqJVQNwh2ll-_hQV9yN3HuuK6Uuv7Gegf9tBI">
            <a:hlinkClick r:id="rId3"/>
          </p:cNvPr>
          <p:cNvPicPr>
            <a:picLocks noChangeAspect="1" noChangeArrowheads="1"/>
          </p:cNvPicPr>
          <p:nvPr/>
        </p:nvPicPr>
        <p:blipFill>
          <a:blip r:embed="rId4"/>
          <a:srcRect/>
          <a:stretch>
            <a:fillRect/>
          </a:stretch>
        </p:blipFill>
        <p:spPr bwMode="auto">
          <a:xfrm>
            <a:off x="214282" y="214290"/>
            <a:ext cx="1428750" cy="1104901"/>
          </a:xfrm>
          <a:prstGeom prst="rect">
            <a:avLst/>
          </a:prstGeom>
          <a:noFill/>
        </p:spPr>
      </p:pic>
      <p:pic>
        <p:nvPicPr>
          <p:cNvPr id="28" name="Picture 12" descr="http://t0.gstatic.com/images?q=tbn:ANd9GcScHVWd-Fddcxj-VOhsU2YRMunT_IRwgFU2krOGil4cbbCFf6sCw8qygQ">
            <a:hlinkClick r:id="rId5"/>
          </p:cNvPr>
          <p:cNvPicPr>
            <a:picLocks noChangeAspect="1" noChangeArrowheads="1"/>
          </p:cNvPicPr>
          <p:nvPr/>
        </p:nvPicPr>
        <p:blipFill>
          <a:blip r:embed="rId6"/>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5064"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5065"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5066"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5067"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
        <p:nvSpPr>
          <p:cNvPr id="45068"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5069"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5070" name="Rectangle 6"/>
          <p:cNvSpPr>
            <a:spLocks noChangeArrowheads="1"/>
          </p:cNvSpPr>
          <p:nvPr/>
        </p:nvSpPr>
        <p:spPr bwMode="auto">
          <a:xfrm>
            <a:off x="0" y="4638675"/>
            <a:ext cx="9144000" cy="457200"/>
          </a:xfrm>
          <a:prstGeom prst="rect">
            <a:avLst/>
          </a:prstGeom>
          <a:noFill/>
          <a:ln w="9525">
            <a:noFill/>
            <a:miter lim="800000"/>
            <a:headEnd/>
            <a:tailEnd/>
          </a:ln>
        </p:spPr>
        <p:txBody>
          <a:bodyPr wrap="none" anchor="ctr">
            <a:spAutoFit/>
          </a:bodyPr>
          <a:lstStyle/>
          <a:p>
            <a:pPr eaLnBrk="0" hangingPunct="0"/>
            <a:endParaRPr lang="es-ES"/>
          </a:p>
        </p:txBody>
      </p:sp>
      <p:sp>
        <p:nvSpPr>
          <p:cNvPr id="18" name="17 Llamada con línea 1"/>
          <p:cNvSpPr/>
          <p:nvPr/>
        </p:nvSpPr>
        <p:spPr>
          <a:xfrm rot="16200000">
            <a:off x="678657" y="2607468"/>
            <a:ext cx="2286000" cy="2500313"/>
          </a:xfrm>
          <a:prstGeom prst="borderCallout1">
            <a:avLst>
              <a:gd name="adj1" fmla="val 16935"/>
              <a:gd name="adj2" fmla="val -184"/>
              <a:gd name="adj3" fmla="val 127827"/>
              <a:gd name="adj4" fmla="val -28408"/>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a:p>
        </p:txBody>
      </p:sp>
      <p:sp>
        <p:nvSpPr>
          <p:cNvPr id="4507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5073"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5074"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5075" name="AutoShape 3"/>
          <p:cNvSpPr>
            <a:spLocks noChangeArrowheads="1"/>
          </p:cNvSpPr>
          <p:nvPr/>
        </p:nvSpPr>
        <p:spPr bwMode="auto">
          <a:xfrm>
            <a:off x="4162425" y="3692525"/>
            <a:ext cx="1495425" cy="855663"/>
          </a:xfrm>
          <a:prstGeom prst="leftArrowCallout">
            <a:avLst>
              <a:gd name="adj1" fmla="val 25000"/>
              <a:gd name="adj2" fmla="val 25000"/>
              <a:gd name="adj3" fmla="val 29128"/>
              <a:gd name="adj4" fmla="val 66667"/>
            </a:avLst>
          </a:prstGeom>
          <a:noFill/>
          <a:ln w="9525">
            <a:noFill/>
            <a:miter lim="800000"/>
            <a:headEnd/>
            <a:tailEnd/>
          </a:ln>
          <a:effectLst>
            <a:prstShdw prst="shdw13" dist="53882" dir="13500000">
              <a:srgbClr val="808080">
                <a:alpha val="50000"/>
              </a:srgbClr>
            </a:prstShdw>
          </a:effectLst>
        </p:spPr>
        <p:txBody>
          <a:bodyPr/>
          <a:lstStyle/>
          <a:p>
            <a:endParaRPr lang="es-ES"/>
          </a:p>
        </p:txBody>
      </p:sp>
      <p:sp>
        <p:nvSpPr>
          <p:cNvPr id="45076"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pic>
        <p:nvPicPr>
          <p:cNvPr id="45078" name="Objeto 3"/>
          <p:cNvPicPr>
            <a:picLocks noChangeArrowheads="1"/>
          </p:cNvPicPr>
          <p:nvPr/>
        </p:nvPicPr>
        <p:blipFill>
          <a:blip r:embed="rId2" cstate="email"/>
          <a:srcRect b="-318"/>
          <a:stretch>
            <a:fillRect/>
          </a:stretch>
        </p:blipFill>
        <p:spPr bwMode="auto">
          <a:xfrm>
            <a:off x="3709988" y="2214563"/>
            <a:ext cx="5076825" cy="4286250"/>
          </a:xfrm>
          <a:prstGeom prst="rect">
            <a:avLst/>
          </a:prstGeom>
          <a:noFill/>
          <a:ln w="9525">
            <a:noFill/>
            <a:miter lim="800000"/>
            <a:headEnd/>
            <a:tailEnd/>
          </a:ln>
        </p:spPr>
      </p:pic>
      <p:sp>
        <p:nvSpPr>
          <p:cNvPr id="45079" name="AutoShape 10"/>
          <p:cNvSpPr>
            <a:spLocks noChangeArrowheads="1"/>
          </p:cNvSpPr>
          <p:nvPr/>
        </p:nvSpPr>
        <p:spPr bwMode="auto">
          <a:xfrm>
            <a:off x="3357563" y="4676775"/>
            <a:ext cx="1577975" cy="1609725"/>
          </a:xfrm>
          <a:prstGeom prst="rightArrowCallout">
            <a:avLst>
              <a:gd name="adj1" fmla="val 25503"/>
              <a:gd name="adj2" fmla="val 25503"/>
              <a:gd name="adj3" fmla="val 16667"/>
              <a:gd name="adj4" fmla="val 73157"/>
            </a:avLst>
          </a:prstGeom>
          <a:gradFill rotWithShape="0">
            <a:gsLst>
              <a:gs pos="0">
                <a:srgbClr val="95B3D7"/>
              </a:gs>
              <a:gs pos="50000">
                <a:srgbClr val="4F81BD"/>
              </a:gs>
              <a:gs pos="100000">
                <a:srgbClr val="95B3D7"/>
              </a:gs>
            </a:gsLst>
            <a:lin ang="5400000" scaled="1"/>
          </a:gradFill>
          <a:ln w="9525">
            <a:miter lim="800000"/>
            <a:headEnd/>
            <a:tailEnd/>
          </a:ln>
          <a:scene3d>
            <a:camera prst="legacyObliqueTopLeft"/>
            <a:lightRig rig="legacyFlat3" dir="t"/>
          </a:scene3d>
          <a:sp3d extrusionH="430200" prstMaterial="legacyMatte">
            <a:bevelT w="13500" h="13500" prst="angle"/>
            <a:bevelB w="13500" h="13500" prst="angle"/>
            <a:extrusionClr>
              <a:srgbClr val="95B3D7"/>
            </a:extrusionClr>
          </a:sp3d>
        </p:spPr>
        <p:txBody>
          <a:bodyPr>
            <a:flatTx/>
          </a:bodyPr>
          <a:lstStyle/>
          <a:p>
            <a:pPr algn="ctr" eaLnBrk="0" hangingPunct="0"/>
            <a:endParaRPr lang="es-VE" sz="1100" b="1">
              <a:solidFill>
                <a:srgbClr val="FFFFFF"/>
              </a:solidFill>
              <a:ea typeface="Calibri" pitchFamily="34" charset="0"/>
              <a:cs typeface="Arial" charset="0"/>
            </a:endParaRPr>
          </a:p>
          <a:p>
            <a:pPr algn="ctr" eaLnBrk="0" hangingPunct="0"/>
            <a:r>
              <a:rPr lang="es-VE" sz="1100" b="1">
                <a:solidFill>
                  <a:srgbClr val="FFFFFF"/>
                </a:solidFill>
                <a:ea typeface="Calibri" pitchFamily="34" charset="0"/>
                <a:cs typeface="Arial" charset="0"/>
              </a:rPr>
              <a:t>TAREA 2</a:t>
            </a:r>
            <a:endParaRPr lang="es-ES" sz="1100">
              <a:ea typeface="Calibri" pitchFamily="34" charset="0"/>
              <a:cs typeface="Arial" charset="0"/>
            </a:endParaRPr>
          </a:p>
          <a:p>
            <a:pPr algn="ctr" eaLnBrk="0" hangingPunct="0"/>
            <a:endParaRPr lang="es-VE" sz="1100" b="1">
              <a:solidFill>
                <a:srgbClr val="FFFFFF"/>
              </a:solidFill>
              <a:ea typeface="Calibri" pitchFamily="34" charset="0"/>
              <a:cs typeface="Arial" charset="0"/>
            </a:endParaRPr>
          </a:p>
          <a:p>
            <a:pPr algn="ctr" eaLnBrk="0" hangingPunct="0"/>
            <a:r>
              <a:rPr lang="es-VE" sz="1100" b="1">
                <a:solidFill>
                  <a:srgbClr val="FFFFFF"/>
                </a:solidFill>
                <a:ea typeface="Calibri" pitchFamily="34" charset="0"/>
                <a:cs typeface="Arial" charset="0"/>
              </a:rPr>
              <a:t>ESTILO LABORAL DEL PUESTO</a:t>
            </a:r>
            <a:endParaRPr lang="es-VE">
              <a:ea typeface="Calibri" pitchFamily="34" charset="0"/>
              <a:cs typeface="Arial" charset="0"/>
            </a:endParaRPr>
          </a:p>
        </p:txBody>
      </p:sp>
      <p:sp>
        <p:nvSpPr>
          <p:cNvPr id="45080"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5081" name="Rectangle 13"/>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64513" name="Rectangle 1"/>
          <p:cNvSpPr>
            <a:spLocks noChangeArrowheads="1"/>
          </p:cNvSpPr>
          <p:nvPr/>
        </p:nvSpPr>
        <p:spPr bwMode="auto">
          <a:xfrm>
            <a:off x="571500" y="2571744"/>
            <a:ext cx="2428875" cy="2431435"/>
          </a:xfrm>
          <a:prstGeom prst="rect">
            <a:avLst/>
          </a:prstGeom>
          <a:noFill/>
          <a:ln w="9525">
            <a:noFill/>
            <a:miter lim="800000"/>
            <a:headEnd/>
            <a:tailEnd/>
          </a:ln>
          <a:effectLst/>
        </p:spPr>
        <p:txBody>
          <a:bodyPr anchor="ctr">
            <a:spAutoFit/>
          </a:bodyPr>
          <a:lstStyle/>
          <a:p>
            <a:pPr algn="ctr" eaLnBrk="0" hangingPunct="0">
              <a:defRPr/>
            </a:pPr>
            <a:endParaRPr lang="es-ES" sz="1200" dirty="0">
              <a:latin typeface="Arial" pitchFamily="34" charset="0"/>
            </a:endParaRPr>
          </a:p>
          <a:p>
            <a:pPr algn="ctr" eaLnBrk="0" hangingPunct="0">
              <a:defRPr/>
            </a:pPr>
            <a:r>
              <a:rPr lang="es-VE" sz="2000" b="1" dirty="0">
                <a:latin typeface="Arial" pitchFamily="34" charset="0"/>
                <a:ea typeface="Calibri" pitchFamily="34" charset="0"/>
                <a:cs typeface="Arial" pitchFamily="34" charset="0"/>
              </a:rPr>
              <a:t>Análisis del Puesto de Trabajo de la Trabajadora N°14.</a:t>
            </a:r>
            <a:r>
              <a:rPr lang="es-ES" sz="2000" dirty="0">
                <a:latin typeface="Arial" pitchFamily="34" charset="0"/>
                <a:ea typeface="Calibri" pitchFamily="34" charset="0"/>
                <a:cs typeface="Arial" pitchFamily="34" charset="0"/>
              </a:rPr>
              <a:t> </a:t>
            </a:r>
            <a:endParaRPr lang="es-ES" sz="2000" dirty="0" smtClean="0">
              <a:latin typeface="Arial" pitchFamily="34" charset="0"/>
              <a:ea typeface="Calibri" pitchFamily="34" charset="0"/>
              <a:cs typeface="Arial" pitchFamily="34" charset="0"/>
            </a:endParaRPr>
          </a:p>
          <a:p>
            <a:pPr algn="ctr" eaLnBrk="0" hangingPunct="0">
              <a:defRPr/>
            </a:pPr>
            <a:r>
              <a:rPr lang="es-VE" sz="2000" b="1" dirty="0">
                <a:latin typeface="Arial" pitchFamily="34" charset="0"/>
                <a:ea typeface="Calibri" pitchFamily="34" charset="0"/>
                <a:cs typeface="Arial" pitchFamily="34" charset="0"/>
              </a:rPr>
              <a:t>Tarea 2</a:t>
            </a:r>
            <a:endParaRPr lang="es-ES" sz="2000" b="1" dirty="0">
              <a:latin typeface="Arial" pitchFamily="34" charset="0"/>
              <a:ea typeface="Calibri" pitchFamily="34" charset="0"/>
              <a:cs typeface="Arial" pitchFamily="34" charset="0"/>
            </a:endParaRPr>
          </a:p>
          <a:p>
            <a:pPr algn="ctr" eaLnBrk="0" hangingPunct="0">
              <a:defRPr/>
            </a:pPr>
            <a:r>
              <a:rPr lang="es-VE" sz="2000" b="1" dirty="0" smtClean="0">
                <a:latin typeface="Arial" pitchFamily="34" charset="0"/>
                <a:ea typeface="Calibri" pitchFamily="34" charset="0"/>
                <a:cs typeface="Arial" pitchFamily="34" charset="0"/>
              </a:rPr>
              <a:t>Estilo </a:t>
            </a:r>
            <a:r>
              <a:rPr lang="es-VE" sz="2000" b="1" dirty="0">
                <a:latin typeface="Arial" pitchFamily="34" charset="0"/>
                <a:ea typeface="Calibri" pitchFamily="34" charset="0"/>
                <a:cs typeface="Arial" pitchFamily="34" charset="0"/>
              </a:rPr>
              <a:t>Laboral en el Puesto. </a:t>
            </a:r>
            <a:endParaRPr lang="es-ES" sz="2000" dirty="0">
              <a:latin typeface="Arial" pitchFamily="34" charset="0"/>
            </a:endParaRPr>
          </a:p>
        </p:txBody>
      </p:sp>
      <p:pic>
        <p:nvPicPr>
          <p:cNvPr id="26" name="Picture 10" descr="http://t0.gstatic.com/images?q=tbn:ANd9GcT0ibNxs9OplXhGsJcj47KqJVQNwh2ll-_hQV9yN3HuuK6Uuv7Gegf9tBI">
            <a:hlinkClick r:id="rId3"/>
          </p:cNvPr>
          <p:cNvPicPr>
            <a:picLocks noChangeAspect="1" noChangeArrowheads="1"/>
          </p:cNvPicPr>
          <p:nvPr/>
        </p:nvPicPr>
        <p:blipFill>
          <a:blip r:embed="rId4"/>
          <a:srcRect/>
          <a:stretch>
            <a:fillRect/>
          </a:stretch>
        </p:blipFill>
        <p:spPr bwMode="auto">
          <a:xfrm>
            <a:off x="214282" y="214290"/>
            <a:ext cx="1428750" cy="1104901"/>
          </a:xfrm>
          <a:prstGeom prst="rect">
            <a:avLst/>
          </a:prstGeom>
          <a:noFill/>
        </p:spPr>
      </p:pic>
      <p:pic>
        <p:nvPicPr>
          <p:cNvPr id="27" name="Picture 12" descr="http://t0.gstatic.com/images?q=tbn:ANd9GcScHVWd-Fddcxj-VOhsU2YRMunT_IRwgFU2krOGil4cbbCFf6sCw8qygQ">
            <a:hlinkClick r:id="rId5"/>
          </p:cNvPr>
          <p:cNvPicPr>
            <a:picLocks noChangeAspect="1" noChangeArrowheads="1"/>
          </p:cNvPicPr>
          <p:nvPr/>
        </p:nvPicPr>
        <p:blipFill>
          <a:blip r:embed="rId6"/>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428736"/>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3322"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3324"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
        <p:nvSpPr>
          <p:cNvPr id="10" name="4 Título"/>
          <p:cNvSpPr txBox="1">
            <a:spLocks/>
          </p:cNvSpPr>
          <p:nvPr/>
        </p:nvSpPr>
        <p:spPr>
          <a:xfrm>
            <a:off x="1000100" y="1571612"/>
            <a:ext cx="7215238" cy="1214446"/>
          </a:xfrm>
          <a:prstGeom prst="rect">
            <a:avLst/>
          </a:prstGeom>
          <a:gradFill flip="none" rotWithShape="1">
            <a:gsLst>
              <a:gs pos="0">
                <a:schemeClr val="tx1"/>
              </a:gs>
              <a:gs pos="50000">
                <a:schemeClr val="tx1"/>
              </a:gs>
              <a:gs pos="100000">
                <a:schemeClr val="bg1"/>
              </a:gs>
            </a:gsLst>
            <a:path path="shape">
              <a:fillToRect l="50000" t="50000" r="50000" b="50000"/>
            </a:path>
            <a:tileRect/>
          </a:gradFill>
          <a:ln>
            <a:noFill/>
          </a:ln>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tIns="0" rIns="45720" bIns="0">
            <a:normAutofit fontScale="97500"/>
            <a:scene3d>
              <a:camera prst="orthographicFront"/>
              <a:lightRig rig="threePt" dir="t">
                <a:rot lat="0" lon="0" rev="4800000"/>
              </a:lightRig>
            </a:scene3d>
            <a:sp3d prstMaterial="matte">
              <a:bevelT w="50800" h="10160"/>
            </a:sp3d>
          </a:bodyPr>
          <a:lstStyle/>
          <a:p>
            <a:pPr algn="ctr" fontAlgn="auto">
              <a:spcAft>
                <a:spcPts val="0"/>
              </a:spcAft>
              <a:defRPr/>
            </a:pPr>
            <a:endParaRPr lang="es-ES" sz="4200" b="1" dirty="0">
              <a:solidFill>
                <a:schemeClr val="accent1">
                  <a:satMod val="150000"/>
                </a:schemeClr>
              </a:solidFill>
            </a:endParaRPr>
          </a:p>
        </p:txBody>
      </p:sp>
      <p:sp>
        <p:nvSpPr>
          <p:cNvPr id="12" name="Rectangle 1"/>
          <p:cNvSpPr>
            <a:spLocks noChangeArrowheads="1"/>
          </p:cNvSpPr>
          <p:nvPr/>
        </p:nvSpPr>
        <p:spPr bwMode="auto">
          <a:xfrm>
            <a:off x="428596" y="1857364"/>
            <a:ext cx="7858125" cy="1077913"/>
          </a:xfrm>
          <a:prstGeom prst="rect">
            <a:avLst/>
          </a:prstGeom>
          <a:noFill/>
          <a:ln w="9525">
            <a:noFill/>
            <a:miter lim="800000"/>
            <a:headEnd/>
            <a:tailEnd/>
          </a:ln>
        </p:spPr>
        <p:txBody>
          <a:bodyPr anchor="ctr">
            <a:spAutoFit/>
          </a:bodyPr>
          <a:lstStyle/>
          <a:p>
            <a:pPr indent="449263" algn="ctr"/>
            <a:r>
              <a:rPr lang="es-ES" sz="3200" b="1" dirty="0">
                <a:solidFill>
                  <a:schemeClr val="accent1"/>
                </a:solidFill>
                <a:latin typeface="Corbel" pitchFamily="34" charset="0"/>
                <a:ea typeface="Calibri" pitchFamily="34" charset="0"/>
                <a:cs typeface="Arial" charset="0"/>
              </a:rPr>
              <a:t>PLANTEAMIENTO DEL PROBLEMA</a:t>
            </a:r>
          </a:p>
          <a:p>
            <a:pPr indent="449263" algn="just"/>
            <a:endParaRPr lang="es-ES" sz="3200" b="1" dirty="0">
              <a:solidFill>
                <a:schemeClr val="accent1"/>
              </a:solidFill>
              <a:latin typeface="Corbel" pitchFamily="34" charset="0"/>
              <a:ea typeface="Calibri" pitchFamily="34" charset="0"/>
              <a:cs typeface="Arial" charset="0"/>
            </a:endParaRPr>
          </a:p>
        </p:txBody>
      </p:sp>
      <p:sp>
        <p:nvSpPr>
          <p:cNvPr id="13" name="6 Rectángulo"/>
          <p:cNvSpPr>
            <a:spLocks noChangeArrowheads="1"/>
          </p:cNvSpPr>
          <p:nvPr/>
        </p:nvSpPr>
        <p:spPr bwMode="auto">
          <a:xfrm>
            <a:off x="1500188" y="3143248"/>
            <a:ext cx="6143625" cy="2862322"/>
          </a:xfrm>
          <a:prstGeom prst="rect">
            <a:avLst/>
          </a:prstGeom>
          <a:noFill/>
          <a:ln w="9525">
            <a:noFill/>
            <a:miter lim="800000"/>
            <a:headEnd/>
            <a:tailEnd/>
          </a:ln>
        </p:spPr>
        <p:txBody>
          <a:bodyPr>
            <a:spAutoFit/>
          </a:bodyPr>
          <a:lstStyle/>
          <a:p>
            <a:pPr algn="just"/>
            <a:r>
              <a:rPr lang="es-ES" dirty="0" smtClean="0">
                <a:solidFill>
                  <a:srgbClr val="FFBC15"/>
                </a:solidFill>
              </a:rPr>
              <a:t>“Los puestos de trabajo sujetos de estudio son el de las noyas del Área de Empaque de Laboratorios Vargas, S.A., </a:t>
            </a:r>
            <a:r>
              <a:rPr lang="es-ES" dirty="0">
                <a:solidFill>
                  <a:srgbClr val="FFBC15"/>
                </a:solidFill>
              </a:rPr>
              <a:t>donde </a:t>
            </a:r>
            <a:r>
              <a:rPr lang="es-ES" dirty="0" smtClean="0">
                <a:solidFill>
                  <a:srgbClr val="FFBC15"/>
                </a:solidFill>
              </a:rPr>
              <a:t>27 mujeres ejercen tareas </a:t>
            </a:r>
            <a:r>
              <a:rPr lang="es-ES" dirty="0">
                <a:solidFill>
                  <a:srgbClr val="FFBC15"/>
                </a:solidFill>
              </a:rPr>
              <a:t>de tipo manual, </a:t>
            </a:r>
            <a:r>
              <a:rPr lang="es-ES" dirty="0" smtClean="0">
                <a:solidFill>
                  <a:srgbClr val="FFBC15"/>
                </a:solidFill>
              </a:rPr>
              <a:t>empacando productos a </a:t>
            </a:r>
            <a:r>
              <a:rPr lang="es-ES" dirty="0">
                <a:solidFill>
                  <a:srgbClr val="FFBC15"/>
                </a:solidFill>
              </a:rPr>
              <a:t>razón de cuatro (4) cajas por minuto por trabajadora, lo que representa que en una (1) hora se empacan doscientas cuarenta (240) unidades de caja de productos originales. El turno de trabajo es de siete (7) horas efectivas de actividad, más una (1) hora de descanso, las cuales se caracterizan por movimientos repetidos y </a:t>
            </a:r>
            <a:r>
              <a:rPr lang="es-ES" dirty="0" smtClean="0">
                <a:solidFill>
                  <a:srgbClr val="FFBC15"/>
                </a:solidFill>
              </a:rPr>
              <a:t>a velocidad."</a:t>
            </a:r>
            <a:endParaRPr lang="es-ES" dirty="0">
              <a:solidFill>
                <a:srgbClr val="FFBC15"/>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608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6089"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6090"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6091"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
        <p:nvSpPr>
          <p:cNvPr id="46092"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6093"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6094" name="Rectangle 6"/>
          <p:cNvSpPr>
            <a:spLocks noChangeArrowheads="1"/>
          </p:cNvSpPr>
          <p:nvPr/>
        </p:nvSpPr>
        <p:spPr bwMode="auto">
          <a:xfrm>
            <a:off x="0" y="4638675"/>
            <a:ext cx="9144000" cy="457200"/>
          </a:xfrm>
          <a:prstGeom prst="rect">
            <a:avLst/>
          </a:prstGeom>
          <a:noFill/>
          <a:ln w="9525">
            <a:noFill/>
            <a:miter lim="800000"/>
            <a:headEnd/>
            <a:tailEnd/>
          </a:ln>
        </p:spPr>
        <p:txBody>
          <a:bodyPr wrap="none" anchor="ctr">
            <a:spAutoFit/>
          </a:bodyPr>
          <a:lstStyle/>
          <a:p>
            <a:pPr eaLnBrk="0" hangingPunct="0"/>
            <a:endParaRPr lang="es-ES"/>
          </a:p>
        </p:txBody>
      </p:sp>
      <p:sp>
        <p:nvSpPr>
          <p:cNvPr id="4609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6096"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6097"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6098" name="AutoShape 3"/>
          <p:cNvSpPr>
            <a:spLocks noChangeArrowheads="1"/>
          </p:cNvSpPr>
          <p:nvPr/>
        </p:nvSpPr>
        <p:spPr bwMode="auto">
          <a:xfrm>
            <a:off x="4162425" y="3692525"/>
            <a:ext cx="1495425" cy="855663"/>
          </a:xfrm>
          <a:prstGeom prst="leftArrowCallout">
            <a:avLst>
              <a:gd name="adj1" fmla="val 25000"/>
              <a:gd name="adj2" fmla="val 25000"/>
              <a:gd name="adj3" fmla="val 29128"/>
              <a:gd name="adj4" fmla="val 66667"/>
            </a:avLst>
          </a:prstGeom>
          <a:noFill/>
          <a:ln w="9525">
            <a:noFill/>
            <a:miter lim="800000"/>
            <a:headEnd/>
            <a:tailEnd/>
          </a:ln>
          <a:effectLst>
            <a:prstShdw prst="shdw13" dist="53882" dir="13500000">
              <a:srgbClr val="808080">
                <a:alpha val="50000"/>
              </a:srgbClr>
            </a:prstShdw>
          </a:effectLst>
        </p:spPr>
        <p:txBody>
          <a:bodyPr/>
          <a:lstStyle/>
          <a:p>
            <a:endParaRPr lang="es-ES"/>
          </a:p>
        </p:txBody>
      </p:sp>
      <p:sp>
        <p:nvSpPr>
          <p:cNvPr id="46099"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6101" name="Rectangle 1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6102" name="Rectangle 13"/>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65537" name="Rectangle 1"/>
          <p:cNvSpPr>
            <a:spLocks noChangeArrowheads="1"/>
          </p:cNvSpPr>
          <p:nvPr/>
        </p:nvSpPr>
        <p:spPr bwMode="auto">
          <a:xfrm>
            <a:off x="642938" y="3467100"/>
            <a:ext cx="7929562" cy="2739211"/>
          </a:xfrm>
          <a:prstGeom prst="rect">
            <a:avLst/>
          </a:prstGeom>
          <a:noFill/>
          <a:ln w="9525">
            <a:noFill/>
            <a:miter lim="800000"/>
            <a:headEnd/>
            <a:tailEnd/>
          </a:ln>
          <a:effectLst/>
        </p:spPr>
        <p:txBody>
          <a:bodyPr anchor="ctr">
            <a:spAutoFit/>
          </a:bodyPr>
          <a:lstStyle/>
          <a:p>
            <a:pPr indent="449263" algn="ctr" eaLnBrk="0" hangingPunct="0">
              <a:defRPr/>
            </a:pPr>
            <a:r>
              <a:rPr lang="es-VE" dirty="0" smtClean="0">
                <a:solidFill>
                  <a:srgbClr val="FFBC15"/>
                </a:solidFill>
                <a:latin typeface="+mn-lt"/>
                <a:ea typeface="Times New Roman" pitchFamily="18" charset="0"/>
                <a:cs typeface="Arial" pitchFamily="34" charset="0"/>
              </a:rPr>
              <a:t>En la aplicación del Método </a:t>
            </a:r>
            <a:r>
              <a:rPr lang="es-VE" dirty="0">
                <a:solidFill>
                  <a:srgbClr val="FFBC15"/>
                </a:solidFill>
                <a:latin typeface="+mn-lt"/>
                <a:ea typeface="Times New Roman" pitchFamily="18" charset="0"/>
                <a:cs typeface="Arial" pitchFamily="34" charset="0"/>
              </a:rPr>
              <a:t>REBA se encontró que toda la población que labora en las Noyas se ubican en algún nivel de riesgo, donde de las 27 trabajadoras en 7 de ellas “es necesaria”  la actuación; en  17 se requieren una actuación  en “cuanto antes” y por ultimo en 3 que requiere actuación “inmediatamente”.  De las 3 </a:t>
            </a:r>
            <a:r>
              <a:rPr lang="es-VE" dirty="0" smtClean="0">
                <a:solidFill>
                  <a:srgbClr val="FFBC15"/>
                </a:solidFill>
                <a:latin typeface="+mn-lt"/>
                <a:ea typeface="Times New Roman" pitchFamily="18" charset="0"/>
                <a:cs typeface="Arial" pitchFamily="34" charset="0"/>
              </a:rPr>
              <a:t>trabajadoras últimas, </a:t>
            </a:r>
            <a:r>
              <a:rPr lang="es-VE" dirty="0">
                <a:solidFill>
                  <a:srgbClr val="FFBC15"/>
                </a:solidFill>
                <a:latin typeface="+mn-lt"/>
                <a:ea typeface="Times New Roman" pitchFamily="18" charset="0"/>
                <a:cs typeface="Arial" pitchFamily="34" charset="0"/>
              </a:rPr>
              <a:t>se selecciono una para los análisis </a:t>
            </a:r>
            <a:r>
              <a:rPr lang="es-VE" dirty="0" smtClean="0">
                <a:solidFill>
                  <a:srgbClr val="FFBC15"/>
                </a:solidFill>
                <a:latin typeface="+mn-lt"/>
                <a:ea typeface="Times New Roman" pitchFamily="18" charset="0"/>
                <a:cs typeface="Arial" pitchFamily="34" charset="0"/>
              </a:rPr>
              <a:t>del </a:t>
            </a:r>
            <a:r>
              <a:rPr lang="es-VE" dirty="0">
                <a:solidFill>
                  <a:srgbClr val="FFBC15"/>
                </a:solidFill>
                <a:latin typeface="+mn-lt"/>
                <a:ea typeface="Times New Roman" pitchFamily="18" charset="0"/>
                <a:cs typeface="Arial" pitchFamily="34" charset="0"/>
              </a:rPr>
              <a:t>puesto de trabajo  encontrando </a:t>
            </a:r>
            <a:r>
              <a:rPr lang="es-VE" dirty="0" smtClean="0">
                <a:solidFill>
                  <a:srgbClr val="FFBC15"/>
                </a:solidFill>
                <a:latin typeface="+mn-lt"/>
                <a:ea typeface="Times New Roman" pitchFamily="18" charset="0"/>
                <a:cs typeface="Arial" pitchFamily="34" charset="0"/>
              </a:rPr>
              <a:t> </a:t>
            </a:r>
            <a:r>
              <a:rPr lang="es-VE" dirty="0">
                <a:solidFill>
                  <a:srgbClr val="FFBC15"/>
                </a:solidFill>
                <a:latin typeface="+mn-lt"/>
                <a:ea typeface="Times New Roman" pitchFamily="18" charset="0"/>
                <a:cs typeface="Arial" pitchFamily="34" charset="0"/>
              </a:rPr>
              <a:t>malas posturas y </a:t>
            </a:r>
            <a:r>
              <a:rPr lang="es-VE" dirty="0" smtClean="0">
                <a:solidFill>
                  <a:srgbClr val="FFBC15"/>
                </a:solidFill>
                <a:latin typeface="+mn-lt"/>
                <a:ea typeface="Times New Roman" pitchFamily="18" charset="0"/>
                <a:cs typeface="Arial" pitchFamily="34" charset="0"/>
              </a:rPr>
              <a:t> hábitos inadecuados en </a:t>
            </a:r>
            <a:r>
              <a:rPr lang="es-VE" dirty="0">
                <a:solidFill>
                  <a:srgbClr val="FFBC15"/>
                </a:solidFill>
                <a:latin typeface="+mn-lt"/>
                <a:ea typeface="Times New Roman" pitchFamily="18" charset="0"/>
                <a:cs typeface="Arial" pitchFamily="34" charset="0"/>
              </a:rPr>
              <a:t>el desarrollo de las tareas, todo ello agravado con las diferencias y desproporciones </a:t>
            </a:r>
            <a:r>
              <a:rPr lang="es-VE" dirty="0" smtClean="0">
                <a:solidFill>
                  <a:srgbClr val="FFBC15"/>
                </a:solidFill>
                <a:latin typeface="+mn-lt"/>
                <a:ea typeface="Times New Roman" pitchFamily="18" charset="0"/>
                <a:cs typeface="Arial" pitchFamily="34" charset="0"/>
              </a:rPr>
              <a:t>antropométricas </a:t>
            </a:r>
            <a:r>
              <a:rPr lang="es-VE" dirty="0">
                <a:solidFill>
                  <a:srgbClr val="FFBC15"/>
                </a:solidFill>
                <a:latin typeface="+mn-lt"/>
                <a:ea typeface="Times New Roman" pitchFamily="18" charset="0"/>
                <a:cs typeface="Arial" pitchFamily="34" charset="0"/>
              </a:rPr>
              <a:t>que explican algunas posturas adoptadas en forma rutinaria.</a:t>
            </a:r>
            <a:endParaRPr lang="es-VE" sz="2800" dirty="0">
              <a:solidFill>
                <a:srgbClr val="FFBC15"/>
              </a:solidFill>
              <a:latin typeface="+mn-lt"/>
            </a:endParaRPr>
          </a:p>
        </p:txBody>
      </p:sp>
      <p:sp>
        <p:nvSpPr>
          <p:cNvPr id="27" name="4 Título"/>
          <p:cNvSpPr>
            <a:spLocks noGrp="1"/>
          </p:cNvSpPr>
          <p:nvPr>
            <p:ph type="ctrTitle"/>
          </p:nvPr>
        </p:nvSpPr>
        <p:spPr>
          <a:xfrm>
            <a:off x="428596" y="1785926"/>
            <a:ext cx="8715404" cy="1214446"/>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ES" sz="3300" dirty="0" smtClean="0">
                <a:solidFill>
                  <a:schemeClr val="accent1">
                    <a:satMod val="150000"/>
                  </a:schemeClr>
                </a:solidFill>
              </a:rPr>
              <a:t/>
            </a:r>
            <a:br>
              <a:rPr lang="es-ES" sz="3300" dirty="0" smtClean="0">
                <a:solidFill>
                  <a:schemeClr val="accent1">
                    <a:satMod val="150000"/>
                  </a:schemeClr>
                </a:solidFill>
              </a:rPr>
            </a:br>
            <a:r>
              <a:rPr lang="es-ES" sz="3300" dirty="0" smtClean="0">
                <a:solidFill>
                  <a:schemeClr val="accent1">
                    <a:satMod val="150000"/>
                  </a:schemeClr>
                </a:solidFill>
              </a:rPr>
              <a:t>CONCLUSIONES </a:t>
            </a:r>
          </a:p>
        </p:txBody>
      </p:sp>
      <p:pic>
        <p:nvPicPr>
          <p:cNvPr id="23"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24"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428736"/>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711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7113"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7114"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7115"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
        <p:nvSpPr>
          <p:cNvPr id="47116"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7117"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7118"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7119"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7120"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7121" name="AutoShape 3"/>
          <p:cNvSpPr>
            <a:spLocks noChangeArrowheads="1"/>
          </p:cNvSpPr>
          <p:nvPr/>
        </p:nvSpPr>
        <p:spPr bwMode="auto">
          <a:xfrm>
            <a:off x="4162425" y="3692525"/>
            <a:ext cx="1495425" cy="855663"/>
          </a:xfrm>
          <a:prstGeom prst="leftArrowCallout">
            <a:avLst>
              <a:gd name="adj1" fmla="val 25000"/>
              <a:gd name="adj2" fmla="val 25000"/>
              <a:gd name="adj3" fmla="val 29128"/>
              <a:gd name="adj4" fmla="val 66667"/>
            </a:avLst>
          </a:prstGeom>
          <a:noFill/>
          <a:ln w="9525">
            <a:noFill/>
            <a:miter lim="800000"/>
            <a:headEnd/>
            <a:tailEnd/>
          </a:ln>
          <a:effectLst>
            <a:prstShdw prst="shdw13" dist="53882" dir="13500000">
              <a:srgbClr val="808080">
                <a:alpha val="50000"/>
              </a:srgbClr>
            </a:prstShdw>
          </a:effectLst>
        </p:spPr>
        <p:txBody>
          <a:bodyPr/>
          <a:lstStyle/>
          <a:p>
            <a:endParaRPr lang="es-ES"/>
          </a:p>
        </p:txBody>
      </p:sp>
      <p:sp>
        <p:nvSpPr>
          <p:cNvPr id="47122"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7123" name="Rectangle 7"/>
          <p:cNvSpPr>
            <a:spLocks noChangeArrowheads="1"/>
          </p:cNvSpPr>
          <p:nvPr/>
        </p:nvSpPr>
        <p:spPr bwMode="auto">
          <a:xfrm>
            <a:off x="0" y="609600"/>
            <a:ext cx="9144000" cy="457200"/>
          </a:xfrm>
          <a:prstGeom prst="rect">
            <a:avLst/>
          </a:prstGeom>
          <a:noFill/>
          <a:ln w="9525">
            <a:noFill/>
            <a:miter lim="800000"/>
            <a:headEnd/>
            <a:tailEnd/>
          </a:ln>
        </p:spPr>
        <p:txBody>
          <a:bodyPr wrap="none" anchor="ctr">
            <a:spAutoFit/>
          </a:bodyPr>
          <a:lstStyle/>
          <a:p>
            <a:endParaRPr lang="es-ES"/>
          </a:p>
        </p:txBody>
      </p:sp>
      <p:sp>
        <p:nvSpPr>
          <p:cNvPr id="47125" name="Rectangle 13"/>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65537" name="Rectangle 1"/>
          <p:cNvSpPr>
            <a:spLocks noChangeArrowheads="1"/>
          </p:cNvSpPr>
          <p:nvPr/>
        </p:nvSpPr>
        <p:spPr bwMode="auto">
          <a:xfrm>
            <a:off x="428625" y="2500306"/>
            <a:ext cx="8572500" cy="4016484"/>
          </a:xfrm>
          <a:prstGeom prst="rect">
            <a:avLst/>
          </a:prstGeom>
          <a:noFill/>
          <a:ln w="9525">
            <a:noFill/>
            <a:miter lim="800000"/>
            <a:headEnd/>
            <a:tailEnd/>
          </a:ln>
          <a:effectLst/>
        </p:spPr>
        <p:txBody>
          <a:bodyPr anchor="ctr">
            <a:spAutoFit/>
          </a:bodyPr>
          <a:lstStyle/>
          <a:p>
            <a:pPr algn="just">
              <a:buFont typeface="Wingdings" pitchFamily="2" charset="2"/>
              <a:buChar char="Ø"/>
              <a:defRPr/>
            </a:pPr>
            <a:r>
              <a:rPr lang="es-VE" sz="1700" dirty="0">
                <a:solidFill>
                  <a:srgbClr val="FFBC15"/>
                </a:solidFill>
                <a:latin typeface="+mn-lt"/>
              </a:rPr>
              <a:t>Dar a conocer los resultados a la Industria Farmacéutica Laboratorios Vargas S.A.</a:t>
            </a:r>
            <a:endParaRPr lang="es-ES" sz="1700" dirty="0">
              <a:solidFill>
                <a:srgbClr val="FFBC15"/>
              </a:solidFill>
              <a:latin typeface="+mn-lt"/>
            </a:endParaRPr>
          </a:p>
          <a:p>
            <a:pPr algn="just">
              <a:buFont typeface="Wingdings" pitchFamily="2" charset="2"/>
              <a:buChar char="Ø"/>
              <a:defRPr/>
            </a:pPr>
            <a:endParaRPr lang="es-ES" sz="1700" dirty="0">
              <a:solidFill>
                <a:srgbClr val="FFBC15"/>
              </a:solidFill>
              <a:latin typeface="+mn-lt"/>
            </a:endParaRPr>
          </a:p>
          <a:p>
            <a:pPr algn="just">
              <a:buFont typeface="Wingdings" pitchFamily="2" charset="2"/>
              <a:buChar char="Ø"/>
              <a:defRPr/>
            </a:pPr>
            <a:r>
              <a:rPr lang="es-VE" sz="1700" dirty="0">
                <a:solidFill>
                  <a:srgbClr val="FFBC15"/>
                </a:solidFill>
                <a:latin typeface="+mn-lt"/>
              </a:rPr>
              <a:t>Proponer el diseño de un puesto de trabajo ajustable a los parámetros antropométricos de  las trabajadoras.</a:t>
            </a:r>
            <a:endParaRPr lang="es-ES" sz="1700" dirty="0">
              <a:solidFill>
                <a:srgbClr val="FFBC15"/>
              </a:solidFill>
              <a:latin typeface="+mn-lt"/>
            </a:endParaRPr>
          </a:p>
          <a:p>
            <a:pPr algn="just">
              <a:defRPr/>
            </a:pPr>
            <a:r>
              <a:rPr lang="es-ES" sz="1700" dirty="0">
                <a:solidFill>
                  <a:srgbClr val="FFBC15"/>
                </a:solidFill>
                <a:latin typeface="+mn-lt"/>
              </a:rPr>
              <a:t> </a:t>
            </a:r>
          </a:p>
          <a:p>
            <a:pPr algn="just">
              <a:buFont typeface="Wingdings" pitchFamily="2" charset="2"/>
              <a:buChar char="Ø"/>
              <a:defRPr/>
            </a:pPr>
            <a:r>
              <a:rPr lang="es-VE" sz="1700" dirty="0" smtClean="0">
                <a:solidFill>
                  <a:srgbClr val="FFBC15"/>
                </a:solidFill>
                <a:latin typeface="+mn-lt"/>
              </a:rPr>
              <a:t>Ofrecer mobiliario </a:t>
            </a:r>
            <a:r>
              <a:rPr lang="es-VE" sz="1700" dirty="0">
                <a:solidFill>
                  <a:srgbClr val="FFBC15"/>
                </a:solidFill>
                <a:latin typeface="+mn-lt"/>
              </a:rPr>
              <a:t>que permita ajustar </a:t>
            </a:r>
            <a:r>
              <a:rPr lang="es-VE" sz="1700" dirty="0" smtClean="0">
                <a:solidFill>
                  <a:srgbClr val="FFBC15"/>
                </a:solidFill>
                <a:latin typeface="+mn-lt"/>
              </a:rPr>
              <a:t>el </a:t>
            </a:r>
            <a:r>
              <a:rPr lang="es-VE" sz="1700" dirty="0">
                <a:solidFill>
                  <a:srgbClr val="FFBC15"/>
                </a:solidFill>
                <a:latin typeface="+mn-lt"/>
              </a:rPr>
              <a:t>puesto de trabajo a las características de cada trabajador.</a:t>
            </a:r>
            <a:endParaRPr lang="es-ES" sz="1700" dirty="0">
              <a:solidFill>
                <a:srgbClr val="FFBC15"/>
              </a:solidFill>
              <a:latin typeface="+mn-lt"/>
            </a:endParaRPr>
          </a:p>
          <a:p>
            <a:pPr algn="just">
              <a:defRPr/>
            </a:pPr>
            <a:r>
              <a:rPr lang="es-VE" sz="1700" dirty="0">
                <a:solidFill>
                  <a:srgbClr val="FFBC15"/>
                </a:solidFill>
                <a:latin typeface="+mn-lt"/>
              </a:rPr>
              <a:t> </a:t>
            </a:r>
            <a:endParaRPr lang="es-ES" sz="1700" dirty="0">
              <a:solidFill>
                <a:srgbClr val="FFBC15"/>
              </a:solidFill>
              <a:latin typeface="+mn-lt"/>
            </a:endParaRPr>
          </a:p>
          <a:p>
            <a:pPr algn="just">
              <a:buFont typeface="Wingdings" pitchFamily="2" charset="2"/>
              <a:buChar char="Ø"/>
              <a:defRPr/>
            </a:pPr>
            <a:r>
              <a:rPr lang="es-VE" sz="1700" dirty="0">
                <a:solidFill>
                  <a:srgbClr val="FFBC15"/>
                </a:solidFill>
                <a:latin typeface="+mn-lt"/>
              </a:rPr>
              <a:t>Para las trabajadoras que se encuentran sentadas el espaldar de la silla debe ser regulable en altura y ángulo de inclinación.</a:t>
            </a:r>
            <a:endParaRPr lang="es-ES" sz="1700" dirty="0">
              <a:solidFill>
                <a:srgbClr val="FFBC15"/>
              </a:solidFill>
              <a:latin typeface="+mn-lt"/>
            </a:endParaRPr>
          </a:p>
          <a:p>
            <a:pPr algn="just">
              <a:defRPr/>
            </a:pPr>
            <a:r>
              <a:rPr lang="es-VE" sz="1700" dirty="0">
                <a:solidFill>
                  <a:srgbClr val="FFBC15"/>
                </a:solidFill>
                <a:latin typeface="+mn-lt"/>
              </a:rPr>
              <a:t> </a:t>
            </a:r>
            <a:endParaRPr lang="es-ES" sz="1700" dirty="0">
              <a:solidFill>
                <a:srgbClr val="FFBC15"/>
              </a:solidFill>
              <a:latin typeface="+mn-lt"/>
            </a:endParaRPr>
          </a:p>
          <a:p>
            <a:pPr algn="just">
              <a:buFont typeface="Wingdings" pitchFamily="2" charset="2"/>
              <a:buChar char="Ø"/>
              <a:defRPr/>
            </a:pPr>
            <a:r>
              <a:rPr lang="es-VE" sz="1700" dirty="0">
                <a:solidFill>
                  <a:srgbClr val="FFBC15"/>
                </a:solidFill>
                <a:latin typeface="+mn-lt"/>
              </a:rPr>
              <a:t>Colocar apoyabrazos para dar apoyo y descanso a los hombros y a los brazos.</a:t>
            </a:r>
          </a:p>
          <a:p>
            <a:pPr algn="just">
              <a:defRPr/>
            </a:pPr>
            <a:endParaRPr lang="es-VE" sz="1700" dirty="0">
              <a:solidFill>
                <a:srgbClr val="FFBC15"/>
              </a:solidFill>
              <a:latin typeface="+mn-lt"/>
            </a:endParaRPr>
          </a:p>
          <a:p>
            <a:pPr algn="just">
              <a:buFont typeface="Wingdings" pitchFamily="2" charset="2"/>
              <a:buChar char="Ø"/>
              <a:defRPr/>
            </a:pPr>
            <a:r>
              <a:rPr lang="es-VE" sz="1700" dirty="0">
                <a:solidFill>
                  <a:srgbClr val="FFBC15"/>
                </a:solidFill>
                <a:latin typeface="+mn-lt"/>
              </a:rPr>
              <a:t> Realizar un entrenamiento a las trabajadoras sobre posturas ergonómicas  a fin de que se </a:t>
            </a:r>
            <a:r>
              <a:rPr lang="es-VE" sz="1700" dirty="0" smtClean="0">
                <a:solidFill>
                  <a:srgbClr val="FFBC15"/>
                </a:solidFill>
                <a:latin typeface="+mn-lt"/>
              </a:rPr>
              <a:t>mantengan erguidas, </a:t>
            </a:r>
            <a:r>
              <a:rPr lang="es-VE" sz="1700" dirty="0">
                <a:solidFill>
                  <a:srgbClr val="FFBC15"/>
                </a:solidFill>
                <a:latin typeface="+mn-lt"/>
              </a:rPr>
              <a:t>con la espalda y cuello </a:t>
            </a:r>
            <a:r>
              <a:rPr lang="es-VE" sz="1700" dirty="0" smtClean="0">
                <a:solidFill>
                  <a:srgbClr val="FFBC15"/>
                </a:solidFill>
                <a:latin typeface="+mn-lt"/>
              </a:rPr>
              <a:t>rectos, </a:t>
            </a:r>
            <a:r>
              <a:rPr lang="es-VE" sz="1700" dirty="0">
                <a:solidFill>
                  <a:srgbClr val="FFBC15"/>
                </a:solidFill>
                <a:latin typeface="+mn-lt"/>
              </a:rPr>
              <a:t>en el momento de realizar sus actividades.</a:t>
            </a:r>
            <a:endParaRPr lang="es-ES" sz="1700" dirty="0">
              <a:solidFill>
                <a:srgbClr val="FFBC15"/>
              </a:solidFill>
              <a:latin typeface="+mn-lt"/>
            </a:endParaRPr>
          </a:p>
        </p:txBody>
      </p:sp>
      <p:sp>
        <p:nvSpPr>
          <p:cNvPr id="27" name="4 Título"/>
          <p:cNvSpPr>
            <a:spLocks noGrp="1"/>
          </p:cNvSpPr>
          <p:nvPr>
            <p:ph type="ctrTitle"/>
          </p:nvPr>
        </p:nvSpPr>
        <p:spPr>
          <a:xfrm>
            <a:off x="413847" y="1544419"/>
            <a:ext cx="8715404" cy="1000132"/>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ES" sz="3300" dirty="0" smtClean="0">
                <a:solidFill>
                  <a:schemeClr val="accent1">
                    <a:satMod val="150000"/>
                  </a:schemeClr>
                </a:solidFill>
              </a:rPr>
              <a:t/>
            </a:r>
            <a:br>
              <a:rPr lang="es-ES" sz="3300" dirty="0" smtClean="0">
                <a:solidFill>
                  <a:schemeClr val="accent1">
                    <a:satMod val="150000"/>
                  </a:schemeClr>
                </a:solidFill>
              </a:rPr>
            </a:br>
            <a:r>
              <a:rPr lang="es-ES" sz="3300" dirty="0" smtClean="0">
                <a:solidFill>
                  <a:schemeClr val="accent1">
                    <a:satMod val="150000"/>
                  </a:schemeClr>
                </a:solidFill>
              </a:rPr>
              <a:t>RECOMENDACIONES </a:t>
            </a:r>
          </a:p>
        </p:txBody>
      </p:sp>
      <p:pic>
        <p:nvPicPr>
          <p:cNvPr id="22"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23"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8136"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VE"/>
          </a:p>
        </p:txBody>
      </p:sp>
      <p:cxnSp>
        <p:nvCxnSpPr>
          <p:cNvPr id="48137"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8138" name="AutoShape 1"/>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cxnSp>
        <p:nvCxnSpPr>
          <p:cNvPr id="48139" name="AutoShape 2"/>
          <p:cNvCxnSpPr>
            <a:cxnSpLocks noChangeShapeType="1"/>
          </p:cNvCxnSpPr>
          <p:nvPr/>
        </p:nvCxnSpPr>
        <p:spPr bwMode="auto">
          <a:xfrm>
            <a:off x="-3175" y="63500"/>
            <a:ext cx="720725" cy="0"/>
          </a:xfrm>
          <a:prstGeom prst="straightConnector1">
            <a:avLst/>
          </a:prstGeom>
          <a:noFill/>
          <a:ln w="9525">
            <a:solidFill>
              <a:srgbClr val="FFFFFF"/>
            </a:solidFill>
            <a:round/>
            <a:headEnd/>
            <a:tailEnd/>
          </a:ln>
        </p:spPr>
      </p:cxnSp>
      <p:sp>
        <p:nvSpPr>
          <p:cNvPr id="48140"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8141"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8142"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8143"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8144" name="Rectangle 5"/>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48145" name="AutoShape 3"/>
          <p:cNvSpPr>
            <a:spLocks noChangeArrowheads="1"/>
          </p:cNvSpPr>
          <p:nvPr/>
        </p:nvSpPr>
        <p:spPr bwMode="auto">
          <a:xfrm>
            <a:off x="4162425" y="3692525"/>
            <a:ext cx="1495425" cy="855663"/>
          </a:xfrm>
          <a:prstGeom prst="leftArrowCallout">
            <a:avLst>
              <a:gd name="adj1" fmla="val 25000"/>
              <a:gd name="adj2" fmla="val 25000"/>
              <a:gd name="adj3" fmla="val 29128"/>
              <a:gd name="adj4" fmla="val 66667"/>
            </a:avLst>
          </a:prstGeom>
          <a:noFill/>
          <a:ln w="9525">
            <a:noFill/>
            <a:miter lim="800000"/>
            <a:headEnd/>
            <a:tailEnd/>
          </a:ln>
          <a:effectLst>
            <a:prstShdw prst="shdw13" dist="53882" dir="13500000">
              <a:srgbClr val="808080">
                <a:alpha val="50000"/>
              </a:srgbClr>
            </a:prstShdw>
          </a:effectLst>
        </p:spPr>
        <p:txBody>
          <a:bodyPr/>
          <a:lstStyle/>
          <a:p>
            <a:endParaRPr lang="es-ES"/>
          </a:p>
        </p:txBody>
      </p:sp>
      <p:sp>
        <p:nvSpPr>
          <p:cNvPr id="48146"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sp>
        <p:nvSpPr>
          <p:cNvPr id="48149" name="Rectangle 13"/>
          <p:cNvSpPr>
            <a:spLocks noChangeArrowheads="1"/>
          </p:cNvSpPr>
          <p:nvPr/>
        </p:nvSpPr>
        <p:spPr bwMode="auto">
          <a:xfrm>
            <a:off x="0" y="457200"/>
            <a:ext cx="9144000" cy="0"/>
          </a:xfrm>
          <a:prstGeom prst="rect">
            <a:avLst/>
          </a:prstGeom>
          <a:noFill/>
          <a:ln w="9525">
            <a:noFill/>
            <a:miter lim="800000"/>
            <a:headEnd/>
            <a:tailEnd/>
          </a:ln>
        </p:spPr>
        <p:txBody>
          <a:bodyPr wrap="none" anchor="ctr">
            <a:spAutoFit/>
          </a:bodyPr>
          <a:lstStyle/>
          <a:p>
            <a:endParaRPr lang="es-ES"/>
          </a:p>
        </p:txBody>
      </p:sp>
      <p:sp>
        <p:nvSpPr>
          <p:cNvPr id="65537" name="Rectangle 1"/>
          <p:cNvSpPr>
            <a:spLocks noChangeArrowheads="1"/>
          </p:cNvSpPr>
          <p:nvPr/>
        </p:nvSpPr>
        <p:spPr bwMode="auto">
          <a:xfrm>
            <a:off x="500063" y="2971800"/>
            <a:ext cx="8358187" cy="3877985"/>
          </a:xfrm>
          <a:prstGeom prst="rect">
            <a:avLst/>
          </a:prstGeom>
          <a:noFill/>
          <a:ln w="9525">
            <a:noFill/>
            <a:miter lim="800000"/>
            <a:headEnd/>
            <a:tailEnd/>
          </a:ln>
          <a:effectLst/>
        </p:spPr>
        <p:txBody>
          <a:bodyPr anchor="ctr">
            <a:spAutoFit/>
          </a:bodyPr>
          <a:lstStyle/>
          <a:p>
            <a:pPr algn="just">
              <a:buFont typeface="Wingdings" pitchFamily="2" charset="2"/>
              <a:buChar char="Ø"/>
              <a:defRPr/>
            </a:pPr>
            <a:r>
              <a:rPr lang="es-VE" dirty="0">
                <a:solidFill>
                  <a:srgbClr val="FFBC15"/>
                </a:solidFill>
                <a:latin typeface="+mn-lt"/>
              </a:rPr>
              <a:t>Facilitar el uso de apoyapiés que permite el ajuste correcto de silla-mesa.</a:t>
            </a:r>
            <a:endParaRPr lang="es-ES" dirty="0">
              <a:solidFill>
                <a:srgbClr val="FFBC15"/>
              </a:solidFill>
              <a:latin typeface="+mn-lt"/>
            </a:endParaRPr>
          </a:p>
          <a:p>
            <a:pPr algn="just">
              <a:buFont typeface="Wingdings" pitchFamily="2" charset="2"/>
              <a:buChar char="Ø"/>
              <a:defRPr/>
            </a:pPr>
            <a:endParaRPr lang="es-ES" dirty="0">
              <a:solidFill>
                <a:srgbClr val="FFBC15"/>
              </a:solidFill>
              <a:latin typeface="+mn-lt"/>
            </a:endParaRPr>
          </a:p>
          <a:p>
            <a:pPr algn="just">
              <a:buFont typeface="Wingdings" pitchFamily="2" charset="2"/>
              <a:buChar char="Ø"/>
              <a:defRPr/>
            </a:pPr>
            <a:r>
              <a:rPr lang="es-VE" dirty="0">
                <a:solidFill>
                  <a:srgbClr val="FFBC15"/>
                </a:solidFill>
                <a:latin typeface="+mn-lt"/>
              </a:rPr>
              <a:t>Alternar a las trabajadoras a otras tareas y actividades laborales.</a:t>
            </a:r>
            <a:endParaRPr lang="es-ES" dirty="0">
              <a:solidFill>
                <a:srgbClr val="FFBC15"/>
              </a:solidFill>
              <a:latin typeface="+mn-lt"/>
            </a:endParaRPr>
          </a:p>
          <a:p>
            <a:pPr algn="just">
              <a:defRPr/>
            </a:pPr>
            <a:r>
              <a:rPr lang="es-VE" dirty="0">
                <a:solidFill>
                  <a:srgbClr val="FFBC15"/>
                </a:solidFill>
                <a:latin typeface="+mn-lt"/>
              </a:rPr>
              <a:t> </a:t>
            </a:r>
            <a:endParaRPr lang="es-ES" dirty="0">
              <a:solidFill>
                <a:srgbClr val="FFBC15"/>
              </a:solidFill>
              <a:latin typeface="+mn-lt"/>
            </a:endParaRPr>
          </a:p>
          <a:p>
            <a:pPr algn="just">
              <a:buFont typeface="Wingdings" pitchFamily="2" charset="2"/>
              <a:buChar char="Ø"/>
              <a:defRPr/>
            </a:pPr>
            <a:r>
              <a:rPr lang="es-VE" dirty="0">
                <a:solidFill>
                  <a:srgbClr val="FFBC15"/>
                </a:solidFill>
                <a:latin typeface="+mn-lt"/>
              </a:rPr>
              <a:t>Alternar las tareas repetitivas con tareas no repetitivas a intervalos periódicos. </a:t>
            </a:r>
            <a:endParaRPr lang="es-ES" dirty="0">
              <a:solidFill>
                <a:srgbClr val="FFBC15"/>
              </a:solidFill>
              <a:latin typeface="+mn-lt"/>
            </a:endParaRPr>
          </a:p>
          <a:p>
            <a:pPr algn="just">
              <a:defRPr/>
            </a:pPr>
            <a:r>
              <a:rPr lang="es-VE" dirty="0">
                <a:solidFill>
                  <a:srgbClr val="FFBC15"/>
                </a:solidFill>
                <a:latin typeface="+mn-lt"/>
              </a:rPr>
              <a:t> </a:t>
            </a:r>
            <a:endParaRPr lang="es-ES" dirty="0">
              <a:solidFill>
                <a:srgbClr val="FFBC15"/>
              </a:solidFill>
              <a:latin typeface="+mn-lt"/>
            </a:endParaRPr>
          </a:p>
          <a:p>
            <a:pPr algn="just">
              <a:buFont typeface="Wingdings" pitchFamily="2" charset="2"/>
              <a:buChar char="Ø"/>
              <a:defRPr/>
            </a:pPr>
            <a:r>
              <a:rPr lang="es-VE" dirty="0">
                <a:solidFill>
                  <a:srgbClr val="FFBC15"/>
                </a:solidFill>
                <a:latin typeface="+mn-lt"/>
              </a:rPr>
              <a:t> Aumentar el número de pausas en la tarea repetitiva de empaque manual.</a:t>
            </a:r>
            <a:endParaRPr lang="es-ES" dirty="0">
              <a:solidFill>
                <a:srgbClr val="FFBC15"/>
              </a:solidFill>
              <a:latin typeface="+mn-lt"/>
            </a:endParaRPr>
          </a:p>
          <a:p>
            <a:pPr algn="just">
              <a:defRPr/>
            </a:pPr>
            <a:r>
              <a:rPr lang="es-VE" dirty="0">
                <a:solidFill>
                  <a:srgbClr val="FFBC15"/>
                </a:solidFill>
                <a:latin typeface="+mn-lt"/>
              </a:rPr>
              <a:t> </a:t>
            </a:r>
            <a:endParaRPr lang="es-ES" dirty="0">
              <a:solidFill>
                <a:srgbClr val="FFBC15"/>
              </a:solidFill>
              <a:latin typeface="+mn-lt"/>
            </a:endParaRPr>
          </a:p>
          <a:p>
            <a:pPr algn="just">
              <a:buFont typeface="Wingdings" pitchFamily="2" charset="2"/>
              <a:buChar char="Ø"/>
              <a:defRPr/>
            </a:pPr>
            <a:r>
              <a:rPr lang="es-VE" dirty="0">
                <a:solidFill>
                  <a:srgbClr val="FFBC15"/>
                </a:solidFill>
                <a:latin typeface="+mn-lt"/>
              </a:rPr>
              <a:t>Realizar seguimiento de la evaluación del puesto de trabajo de empaque manual.</a:t>
            </a:r>
            <a:endParaRPr lang="es-ES" dirty="0">
              <a:solidFill>
                <a:srgbClr val="FFBC15"/>
              </a:solidFill>
              <a:latin typeface="+mn-lt"/>
            </a:endParaRPr>
          </a:p>
          <a:p>
            <a:pPr algn="just">
              <a:defRPr/>
            </a:pPr>
            <a:r>
              <a:rPr lang="es-VE" dirty="0">
                <a:solidFill>
                  <a:srgbClr val="FFBC15"/>
                </a:solidFill>
                <a:latin typeface="+mn-lt"/>
              </a:rPr>
              <a:t> </a:t>
            </a:r>
            <a:endParaRPr lang="es-ES" dirty="0">
              <a:solidFill>
                <a:srgbClr val="FFBC15"/>
              </a:solidFill>
              <a:latin typeface="+mn-lt"/>
            </a:endParaRPr>
          </a:p>
          <a:p>
            <a:pPr algn="just">
              <a:buFont typeface="Wingdings" pitchFamily="2" charset="2"/>
              <a:buChar char="Ø"/>
              <a:defRPr/>
            </a:pPr>
            <a:r>
              <a:rPr lang="es-VE" dirty="0">
                <a:solidFill>
                  <a:srgbClr val="FFBC15"/>
                </a:solidFill>
                <a:latin typeface="+mn-lt"/>
              </a:rPr>
              <a:t>En el examen anual de las trabajadoras de las Noyas hacer énfasis en evaluación a nivel musculo esquelético, particularmente la zona atómica correspondiente a la muñeca.</a:t>
            </a:r>
            <a:endParaRPr lang="es-ES" dirty="0">
              <a:solidFill>
                <a:srgbClr val="FFBC15"/>
              </a:solidFill>
              <a:latin typeface="+mn-lt"/>
            </a:endParaRPr>
          </a:p>
          <a:p>
            <a:pPr algn="just">
              <a:buFont typeface="Wingdings" pitchFamily="2" charset="2"/>
              <a:buChar char="Ø"/>
              <a:defRPr/>
            </a:pPr>
            <a:endParaRPr lang="es-ES" sz="1200" dirty="0"/>
          </a:p>
        </p:txBody>
      </p:sp>
      <p:sp>
        <p:nvSpPr>
          <p:cNvPr id="27" name="4 Título"/>
          <p:cNvSpPr>
            <a:spLocks noGrp="1"/>
          </p:cNvSpPr>
          <p:nvPr>
            <p:ph type="ctrTitle"/>
          </p:nvPr>
        </p:nvSpPr>
        <p:spPr>
          <a:xfrm>
            <a:off x="357158" y="1714488"/>
            <a:ext cx="8715404" cy="1000132"/>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ES" sz="3300" dirty="0" smtClean="0">
                <a:solidFill>
                  <a:schemeClr val="accent1">
                    <a:satMod val="150000"/>
                  </a:schemeClr>
                </a:solidFill>
              </a:rPr>
              <a:t/>
            </a:r>
            <a:br>
              <a:rPr lang="es-ES" sz="3300" dirty="0" smtClean="0">
                <a:solidFill>
                  <a:schemeClr val="accent1">
                    <a:satMod val="150000"/>
                  </a:schemeClr>
                </a:solidFill>
              </a:rPr>
            </a:br>
            <a:r>
              <a:rPr lang="es-ES" sz="3300" dirty="0" smtClean="0">
                <a:solidFill>
                  <a:schemeClr val="accent1">
                    <a:satMod val="150000"/>
                  </a:schemeClr>
                </a:solidFill>
              </a:rPr>
              <a:t>RECOMENDACIONES </a:t>
            </a:r>
          </a:p>
        </p:txBody>
      </p:sp>
      <p:pic>
        <p:nvPicPr>
          <p:cNvPr id="22"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23"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4" name="2 Subtítulo"/>
          <p:cNvSpPr>
            <a:spLocks noGrp="1"/>
          </p:cNvSpPr>
          <p:nvPr>
            <p:ph type="subTitle" idx="1"/>
          </p:nvPr>
        </p:nvSpPr>
        <p:spPr>
          <a:xfrm>
            <a:off x="1000125" y="2857500"/>
            <a:ext cx="7143750" cy="3714750"/>
          </a:xfrm>
        </p:spPr>
        <p:txBody>
          <a:bodyPr/>
          <a:lstStyle/>
          <a:p>
            <a:pPr algn="just" eaLnBrk="1" hangingPunct="1"/>
            <a:r>
              <a:rPr lang="es-ES" dirty="0" smtClean="0">
                <a:solidFill>
                  <a:srgbClr val="FFBC15"/>
                </a:solidFill>
              </a:rPr>
              <a:t>¿Cuál es la postura de tronco, cuello y piernas (segmento A) adoptada por las  trabajadoras en los puestos de trabajo de las noyas del Área de Empaque de Laboratorios Vargas, S.A?</a:t>
            </a:r>
          </a:p>
          <a:p>
            <a:pPr algn="just" eaLnBrk="1" hangingPunct="1"/>
            <a:endParaRPr lang="es-ES" dirty="0" smtClean="0">
              <a:solidFill>
                <a:srgbClr val="FFBC15"/>
              </a:solidFill>
            </a:endParaRPr>
          </a:p>
          <a:p>
            <a:pPr algn="just" eaLnBrk="1" hangingPunct="1"/>
            <a:r>
              <a:rPr lang="es-ES" dirty="0" smtClean="0">
                <a:solidFill>
                  <a:srgbClr val="FFBC15"/>
                </a:solidFill>
              </a:rPr>
              <a:t>¿Cuál es la postura de brazos, antebrazos y muñeca (segmento B) adoptada por las trabajadoras en los puestos de trabajo de las noyas del Área de Empaque de Laboratorios Vargas, S.A?</a:t>
            </a:r>
          </a:p>
          <a:p>
            <a:pPr algn="just" eaLnBrk="1" hangingPunct="1"/>
            <a:endParaRPr lang="es-ES" dirty="0" smtClean="0">
              <a:solidFill>
                <a:srgbClr val="FFBC15"/>
              </a:solidFill>
            </a:endParaRPr>
          </a:p>
          <a:p>
            <a:pPr algn="just" eaLnBrk="1" hangingPunct="1"/>
            <a:r>
              <a:rPr lang="es-ES" dirty="0" smtClean="0">
                <a:solidFill>
                  <a:srgbClr val="FFBC15"/>
                </a:solidFill>
              </a:rPr>
              <a:t>¿Cuáles son las posturas que adoptan las trabajadoras en los puestos de trabajo de las noyas del Área de Empaque de Laboratorios Vargas, S.A en los segmentos A y B?</a:t>
            </a:r>
          </a:p>
          <a:p>
            <a:pPr algn="just" eaLnBrk="1" hangingPunct="1"/>
            <a:endParaRPr lang="es-ES" dirty="0" smtClean="0">
              <a:solidFill>
                <a:schemeClr val="accent1"/>
              </a:solidFill>
            </a:endParaRPr>
          </a:p>
        </p:txBody>
      </p:sp>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9" name="4 Título"/>
          <p:cNvSpPr txBox="1">
            <a:spLocks/>
          </p:cNvSpPr>
          <p:nvPr/>
        </p:nvSpPr>
        <p:spPr>
          <a:xfrm>
            <a:off x="500066" y="1857364"/>
            <a:ext cx="8215338" cy="714380"/>
          </a:xfrm>
          <a:prstGeom prst="rect">
            <a:avLst/>
          </a:prstGeom>
          <a:gradFill flip="none" rotWithShape="1">
            <a:gsLst>
              <a:gs pos="0">
                <a:schemeClr val="tx1"/>
              </a:gs>
              <a:gs pos="50000">
                <a:schemeClr val="tx1"/>
              </a:gs>
              <a:gs pos="100000">
                <a:schemeClr val="bg1"/>
              </a:gs>
            </a:gsLst>
            <a:path path="shape">
              <a:fillToRect l="50000" t="50000" r="50000" b="50000"/>
            </a:path>
            <a:tileRect/>
          </a:gradFill>
          <a:ln>
            <a:noFill/>
          </a:ln>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tIns="0" rIns="45720" bIns="0">
            <a:normAutofit fontScale="97500"/>
            <a:scene3d>
              <a:camera prst="orthographicFront"/>
              <a:lightRig rig="threePt" dir="t">
                <a:rot lat="0" lon="0" rev="4800000"/>
              </a:lightRig>
            </a:scene3d>
            <a:sp3d prstMaterial="matte">
              <a:bevelT w="50800" h="10160"/>
            </a:sp3d>
          </a:bodyPr>
          <a:lstStyle/>
          <a:p>
            <a:pPr algn="ctr" fontAlgn="auto">
              <a:spcAft>
                <a:spcPts val="0"/>
              </a:spcAft>
              <a:defRPr/>
            </a:pPr>
            <a:r>
              <a:rPr lang="es-VE" sz="4100" b="1" dirty="0">
                <a:solidFill>
                  <a:schemeClr val="accent1">
                    <a:satMod val="150000"/>
                  </a:schemeClr>
                </a:solidFill>
              </a:rPr>
              <a:t>PREGUNTAS DE INVESTIGACION </a:t>
            </a:r>
            <a:endParaRPr lang="es-ES" sz="4100" b="1" dirty="0">
              <a:solidFill>
                <a:schemeClr val="accent1">
                  <a:satMod val="150000"/>
                </a:schemeClr>
              </a:solidFill>
            </a:endParaRPr>
          </a:p>
        </p:txBody>
      </p:sp>
      <p:pic>
        <p:nvPicPr>
          <p:cNvPr id="8" name="Picture 10" descr="http://t0.gstatic.com/images?q=tbn:ANd9GcT0ibNxs9OplXhGsJcj47KqJVQNwh2ll-_hQV9yN3HuuK6Uuv7Gegf9tBI">
            <a:hlinkClick r:id="rId2"/>
          </p:cNvPr>
          <p:cNvPicPr>
            <a:picLocks noChangeAspect="1" noChangeArrowheads="1"/>
          </p:cNvPicPr>
          <p:nvPr/>
        </p:nvPicPr>
        <p:blipFill>
          <a:blip r:embed="rId3"/>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4"/>
          </p:cNvPr>
          <p:cNvPicPr>
            <a:picLocks noChangeAspect="1" noChangeArrowheads="1"/>
          </p:cNvPicPr>
          <p:nvPr/>
        </p:nvPicPr>
        <p:blipFill>
          <a:blip r:embed="rId5"/>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Título"/>
          <p:cNvSpPr>
            <a:spLocks noGrp="1"/>
          </p:cNvSpPr>
          <p:nvPr>
            <p:ph type="ctrTitle"/>
          </p:nvPr>
        </p:nvSpPr>
        <p:spPr>
          <a:xfrm>
            <a:off x="857224" y="1785926"/>
            <a:ext cx="7286644" cy="1285884"/>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normAutofit fontScale="90000"/>
          </a:bodyPr>
          <a:lstStyle/>
          <a:p>
            <a:pPr algn="ctr" eaLnBrk="1" fontAlgn="auto" hangingPunct="1">
              <a:lnSpc>
                <a:spcPct val="90000"/>
              </a:lnSpc>
              <a:spcAft>
                <a:spcPts val="0"/>
              </a:spcAft>
              <a:defRPr/>
            </a:pPr>
            <a:r>
              <a:rPr lang="es-ES" sz="3700" dirty="0" smtClean="0">
                <a:solidFill>
                  <a:schemeClr val="accent1">
                    <a:satMod val="150000"/>
                  </a:schemeClr>
                </a:solidFill>
              </a:rPr>
              <a:t/>
            </a:r>
            <a:br>
              <a:rPr lang="es-ES" sz="3700" dirty="0" smtClean="0">
                <a:solidFill>
                  <a:schemeClr val="accent1">
                    <a:satMod val="150000"/>
                  </a:schemeClr>
                </a:solidFill>
              </a:rPr>
            </a:br>
            <a:r>
              <a:rPr lang="es-ES" sz="3700" dirty="0" smtClean="0">
                <a:solidFill>
                  <a:schemeClr val="accent1">
                    <a:satMod val="150000"/>
                  </a:schemeClr>
                </a:solidFill>
              </a:rPr>
              <a:t>OBJETIVOS DE LA INVESTIGACIÓN</a:t>
            </a:r>
            <a:endParaRPr lang="es-ES" sz="3700" dirty="0">
              <a:solidFill>
                <a:schemeClr val="accent1">
                  <a:satMod val="150000"/>
                </a:schemeClr>
              </a:solidFill>
            </a:endParaRPr>
          </a:p>
        </p:txBody>
      </p:sp>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graphicFrame>
        <p:nvGraphicFramePr>
          <p:cNvPr id="8" name="7 Diagrama"/>
          <p:cNvGraphicFramePr/>
          <p:nvPr/>
        </p:nvGraphicFramePr>
        <p:xfrm>
          <a:off x="1142976" y="2500306"/>
          <a:ext cx="8286776" cy="40005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10" descr="http://t0.gstatic.com/images?q=tbn:ANd9GcT0ibNxs9OplXhGsJcj47KqJVQNwh2ll-_hQV9yN3HuuK6Uuv7Gegf9tBI">
            <a:hlinkClick r:id="rId6"/>
          </p:cNvPr>
          <p:cNvPicPr>
            <a:picLocks noChangeAspect="1" noChangeArrowheads="1"/>
          </p:cNvPicPr>
          <p:nvPr/>
        </p:nvPicPr>
        <p:blipFill>
          <a:blip r:embed="rId7"/>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8"/>
          </p:cNvPr>
          <p:cNvPicPr>
            <a:picLocks noChangeAspect="1" noChangeArrowheads="1"/>
          </p:cNvPicPr>
          <p:nvPr/>
        </p:nvPicPr>
        <p:blipFill>
          <a:blip r:embed="rId9"/>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1" name="4 Título"/>
          <p:cNvSpPr>
            <a:spLocks noGrp="1"/>
          </p:cNvSpPr>
          <p:nvPr>
            <p:ph type="ctrTitle"/>
          </p:nvPr>
        </p:nvSpPr>
        <p:spPr>
          <a:xfrm>
            <a:off x="428596" y="1785926"/>
            <a:ext cx="8715404" cy="1214446"/>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lstStyle/>
          <a:p>
            <a:pPr algn="ctr" eaLnBrk="1" fontAlgn="auto" hangingPunct="1">
              <a:lnSpc>
                <a:spcPct val="90000"/>
              </a:lnSpc>
              <a:spcAft>
                <a:spcPts val="0"/>
              </a:spcAft>
              <a:defRPr/>
            </a:pPr>
            <a:r>
              <a:rPr lang="es-ES" sz="3300" dirty="0" smtClean="0">
                <a:solidFill>
                  <a:schemeClr val="accent1">
                    <a:satMod val="150000"/>
                  </a:schemeClr>
                </a:solidFill>
              </a:rPr>
              <a:t/>
            </a:r>
            <a:br>
              <a:rPr lang="es-ES" sz="3300" dirty="0" smtClean="0">
                <a:solidFill>
                  <a:schemeClr val="accent1">
                    <a:satMod val="150000"/>
                  </a:schemeClr>
                </a:solidFill>
              </a:rPr>
            </a:br>
            <a:r>
              <a:rPr lang="es-ES" sz="3300" dirty="0" smtClean="0">
                <a:solidFill>
                  <a:schemeClr val="accent1">
                    <a:satMod val="150000"/>
                  </a:schemeClr>
                </a:solidFill>
              </a:rPr>
              <a:t>OBJETIVOS DE LA INVESTIGACIÓN</a:t>
            </a:r>
          </a:p>
        </p:txBody>
      </p:sp>
      <p:graphicFrame>
        <p:nvGraphicFramePr>
          <p:cNvPr id="12" name="11 Diagrama"/>
          <p:cNvGraphicFramePr/>
          <p:nvPr/>
        </p:nvGraphicFramePr>
        <p:xfrm>
          <a:off x="285720" y="2786058"/>
          <a:ext cx="6715140" cy="27146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7 Diagrama"/>
          <p:cNvGraphicFramePr/>
          <p:nvPr/>
        </p:nvGraphicFramePr>
        <p:xfrm>
          <a:off x="2643174" y="3929066"/>
          <a:ext cx="6500826" cy="264320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9" name="Picture 10" descr="http://t0.gstatic.com/images?q=tbn:ANd9GcT0ibNxs9OplXhGsJcj47KqJVQNwh2ll-_hQV9yN3HuuK6Uuv7Gegf9tBI">
            <a:hlinkClick r:id="rId10"/>
          </p:cNvPr>
          <p:cNvPicPr>
            <a:picLocks noChangeAspect="1" noChangeArrowheads="1"/>
          </p:cNvPicPr>
          <p:nvPr/>
        </p:nvPicPr>
        <p:blipFill>
          <a:blip r:embed="rId11"/>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12"/>
          </p:cNvPr>
          <p:cNvPicPr>
            <a:picLocks noChangeAspect="1" noChangeArrowheads="1"/>
          </p:cNvPicPr>
          <p:nvPr/>
        </p:nvPicPr>
        <p:blipFill>
          <a:blip r:embed="rId13"/>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Título"/>
          <p:cNvSpPr>
            <a:spLocks noGrp="1"/>
          </p:cNvSpPr>
          <p:nvPr>
            <p:ph type="ctrTitle"/>
          </p:nvPr>
        </p:nvSpPr>
        <p:spPr>
          <a:xfrm>
            <a:off x="1071538" y="1714488"/>
            <a:ext cx="6929486" cy="1071570"/>
          </a:xfrm>
          <a:gradFill flip="none">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a:normAutofit fontScale="90000"/>
          </a:bodyPr>
          <a:lstStyle/>
          <a:p>
            <a:pPr algn="ctr" eaLnBrk="1" fontAlgn="auto" hangingPunct="1">
              <a:lnSpc>
                <a:spcPct val="90000"/>
              </a:lnSpc>
              <a:spcAft>
                <a:spcPts val="0"/>
              </a:spcAft>
              <a:defRPr/>
            </a:pPr>
            <a:r>
              <a:rPr lang="es-ES" sz="3300" dirty="0" smtClean="0">
                <a:solidFill>
                  <a:schemeClr val="accent1">
                    <a:satMod val="150000"/>
                  </a:schemeClr>
                </a:solidFill>
              </a:rPr>
              <a:t/>
            </a:r>
            <a:br>
              <a:rPr lang="es-ES" sz="3300" dirty="0" smtClean="0">
                <a:solidFill>
                  <a:schemeClr val="accent1">
                    <a:satMod val="150000"/>
                  </a:schemeClr>
                </a:solidFill>
              </a:rPr>
            </a:br>
            <a:r>
              <a:rPr lang="es-ES" sz="3300" dirty="0" smtClean="0">
                <a:solidFill>
                  <a:schemeClr val="accent1">
                    <a:satMod val="150000"/>
                  </a:schemeClr>
                </a:solidFill>
              </a:rPr>
              <a:t>ANTECEDENTES DE LA INVESTIGACION</a:t>
            </a:r>
            <a:br>
              <a:rPr lang="es-ES" sz="3300" dirty="0" smtClean="0">
                <a:solidFill>
                  <a:schemeClr val="accent1">
                    <a:satMod val="150000"/>
                  </a:schemeClr>
                </a:solidFill>
              </a:rPr>
            </a:br>
            <a:endParaRPr lang="es-ES" sz="3300" dirty="0" smtClean="0">
              <a:solidFill>
                <a:schemeClr val="accent1">
                  <a:satMod val="150000"/>
                </a:schemeClr>
              </a:solidFill>
            </a:endParaRPr>
          </a:p>
        </p:txBody>
      </p:sp>
      <p:graphicFrame>
        <p:nvGraphicFramePr>
          <p:cNvPr id="8" name="7 Diagrama"/>
          <p:cNvGraphicFramePr/>
          <p:nvPr/>
        </p:nvGraphicFramePr>
        <p:xfrm>
          <a:off x="-857288" y="2786058"/>
          <a:ext cx="9787006" cy="37147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9" name="Picture 10" descr="http://t0.gstatic.com/images?q=tbn:ANd9GcT0ibNxs9OplXhGsJcj47KqJVQNwh2ll-_hQV9yN3HuuK6Uuv7Gegf9tBI">
            <a:hlinkClick r:id="rId6"/>
          </p:cNvPr>
          <p:cNvPicPr>
            <a:picLocks noChangeAspect="1" noChangeArrowheads="1"/>
          </p:cNvPicPr>
          <p:nvPr/>
        </p:nvPicPr>
        <p:blipFill>
          <a:blip r:embed="rId7"/>
          <a:srcRect/>
          <a:stretch>
            <a:fillRect/>
          </a:stretch>
        </p:blipFill>
        <p:spPr bwMode="auto">
          <a:xfrm>
            <a:off x="214282" y="214290"/>
            <a:ext cx="1428750" cy="1104901"/>
          </a:xfrm>
          <a:prstGeom prst="rect">
            <a:avLst/>
          </a:prstGeom>
          <a:noFill/>
        </p:spPr>
      </p:pic>
      <p:pic>
        <p:nvPicPr>
          <p:cNvPr id="10" name="Picture 12" descr="http://t0.gstatic.com/images?q=tbn:ANd9GcScHVWd-Fddcxj-VOhsU2YRMunT_IRwgFU2krOGil4cbbCFf6sCw8qygQ">
            <a:hlinkClick r:id="rId8"/>
          </p:cNvPr>
          <p:cNvPicPr>
            <a:picLocks noChangeAspect="1" noChangeArrowheads="1"/>
          </p:cNvPicPr>
          <p:nvPr/>
        </p:nvPicPr>
        <p:blipFill>
          <a:blip r:embed="rId9"/>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8" name="7 Diagrama"/>
          <p:cNvGraphicFramePr/>
          <p:nvPr/>
        </p:nvGraphicFramePr>
        <p:xfrm>
          <a:off x="571472" y="2571720"/>
          <a:ext cx="8072494" cy="4286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0" name="4 Título"/>
          <p:cNvSpPr txBox="1">
            <a:spLocks/>
          </p:cNvSpPr>
          <p:nvPr/>
        </p:nvSpPr>
        <p:spPr>
          <a:xfrm>
            <a:off x="928662" y="1785926"/>
            <a:ext cx="6929486" cy="714380"/>
          </a:xfrm>
          <a:prstGeom prst="rect">
            <a:avLst/>
          </a:prstGeom>
          <a:gradFill flip="none" rotWithShape="1">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tIns="0" rIns="45720" bIns="0">
            <a:normAutofit fontScale="90000" lnSpcReduction="20000"/>
            <a:scene3d>
              <a:camera prst="orthographicFront"/>
              <a:lightRig rig="threePt" dir="t">
                <a:rot lat="0" lon="0" rev="4800000"/>
              </a:lightRig>
            </a:scene3d>
            <a:sp3d prstMaterial="matte">
              <a:bevelT w="50800" h="10160"/>
            </a:sp3d>
          </a:bodyPr>
          <a:lstStyle/>
          <a:p>
            <a:pPr algn="ctr" fontAlgn="auto">
              <a:lnSpc>
                <a:spcPct val="90000"/>
              </a:lnSpc>
              <a:spcAft>
                <a:spcPts val="0"/>
              </a:spcAft>
              <a:defRPr/>
            </a:pPr>
            <a:r>
              <a:rPr lang="es-ES" sz="3300" b="1" dirty="0">
                <a:solidFill>
                  <a:schemeClr val="accent1">
                    <a:satMod val="150000"/>
                  </a:schemeClr>
                </a:solidFill>
              </a:rPr>
              <a:t/>
            </a:r>
            <a:br>
              <a:rPr lang="es-ES" sz="3300" b="1" dirty="0">
                <a:solidFill>
                  <a:schemeClr val="accent1">
                    <a:satMod val="150000"/>
                  </a:schemeClr>
                </a:solidFill>
              </a:rPr>
            </a:br>
            <a:r>
              <a:rPr lang="es-ES" sz="3300" b="1" dirty="0">
                <a:solidFill>
                  <a:schemeClr val="accent1">
                    <a:satMod val="150000"/>
                  </a:schemeClr>
                </a:solidFill>
              </a:rPr>
              <a:t>BASES TEORICAS</a:t>
            </a:r>
          </a:p>
        </p:txBody>
      </p:sp>
      <p:pic>
        <p:nvPicPr>
          <p:cNvPr id="9" name="Picture 10" descr="http://t0.gstatic.com/images?q=tbn:ANd9GcT0ibNxs9OplXhGsJcj47KqJVQNwh2ll-_hQV9yN3HuuK6Uuv7Gegf9tBI">
            <a:hlinkClick r:id="rId6"/>
          </p:cNvPr>
          <p:cNvPicPr>
            <a:picLocks noChangeAspect="1" noChangeArrowheads="1"/>
          </p:cNvPicPr>
          <p:nvPr/>
        </p:nvPicPr>
        <p:blipFill>
          <a:blip r:embed="rId7"/>
          <a:srcRect/>
          <a:stretch>
            <a:fillRect/>
          </a:stretch>
        </p:blipFill>
        <p:spPr bwMode="auto">
          <a:xfrm>
            <a:off x="214282" y="214290"/>
            <a:ext cx="1428750" cy="1104901"/>
          </a:xfrm>
          <a:prstGeom prst="rect">
            <a:avLst/>
          </a:prstGeom>
          <a:noFill/>
        </p:spPr>
      </p:pic>
      <p:pic>
        <p:nvPicPr>
          <p:cNvPr id="11" name="Picture 12" descr="http://t0.gstatic.com/images?q=tbn:ANd9GcScHVWd-Fddcxj-VOhsU2YRMunT_IRwgFU2krOGil4cbbCFf6sCw8qygQ">
            <a:hlinkClick r:id="rId8"/>
          </p:cNvPr>
          <p:cNvPicPr>
            <a:picLocks noChangeAspect="1" noChangeArrowheads="1"/>
          </p:cNvPicPr>
          <p:nvPr/>
        </p:nvPicPr>
        <p:blipFill>
          <a:blip r:embed="rId9"/>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9" name="8 Diagrama"/>
          <p:cNvGraphicFramePr/>
          <p:nvPr/>
        </p:nvGraphicFramePr>
        <p:xfrm>
          <a:off x="857224" y="2714620"/>
          <a:ext cx="7643866" cy="38576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 name="14 Conector recto"/>
          <p:cNvCxnSpPr/>
          <p:nvPr/>
        </p:nvCxnSpPr>
        <p:spPr>
          <a:xfrm>
            <a:off x="0" y="1643050"/>
            <a:ext cx="9144000" cy="1588"/>
          </a:xfrm>
          <a:prstGeom prst="line">
            <a:avLst/>
          </a:prstGeom>
          <a:ln>
            <a:solidFill>
              <a:schemeClr val="tx1"/>
            </a:solidFill>
          </a:ln>
          <a:effectLst>
            <a:glow rad="1016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0" name="4 Título"/>
          <p:cNvSpPr txBox="1">
            <a:spLocks/>
          </p:cNvSpPr>
          <p:nvPr/>
        </p:nvSpPr>
        <p:spPr>
          <a:xfrm>
            <a:off x="928662" y="1785926"/>
            <a:ext cx="6929486" cy="1143008"/>
          </a:xfrm>
          <a:prstGeom prst="rect">
            <a:avLst/>
          </a:prstGeom>
          <a:gradFill flip="none" rotWithShape="1">
            <a:gsLst>
              <a:gs pos="0">
                <a:schemeClr val="tx1"/>
              </a:gs>
              <a:gs pos="50000">
                <a:schemeClr val="tx1"/>
              </a:gs>
              <a:gs pos="100000">
                <a:schemeClr val="bg1"/>
              </a:gs>
            </a:gsLst>
            <a:path path="shape">
              <a:fillToRect l="50000" t="50000" r="50000" b="50000"/>
            </a:path>
            <a:tileRect/>
          </a:gradFill>
          <a:effectLst>
            <a:reflection blurRad="6350" stA="52000" endA="300" endPos="35000" dir="5400000" sy="-100000" algn="bl" rotWithShape="0"/>
          </a:effectLst>
        </p:spPr>
        <p:style>
          <a:lnRef idx="0">
            <a:scrgbClr r="0" g="0" b="0"/>
          </a:lnRef>
          <a:fillRef idx="1002">
            <a:schemeClr val="dk1"/>
          </a:fillRef>
          <a:effectRef idx="0">
            <a:scrgbClr r="0" g="0" b="0"/>
          </a:effectRef>
          <a:fontRef idx="major"/>
        </p:style>
        <p:txBody>
          <a:bodyPr tIns="0" rIns="45720" bIns="0">
            <a:normAutofit fontScale="97500"/>
            <a:scene3d>
              <a:camera prst="orthographicFront"/>
              <a:lightRig rig="threePt" dir="t">
                <a:rot lat="0" lon="0" rev="4800000"/>
              </a:lightRig>
            </a:scene3d>
            <a:sp3d prstMaterial="matte">
              <a:bevelT w="50800" h="10160"/>
            </a:sp3d>
          </a:bodyPr>
          <a:lstStyle/>
          <a:p>
            <a:pPr algn="ctr" fontAlgn="auto">
              <a:lnSpc>
                <a:spcPct val="90000"/>
              </a:lnSpc>
              <a:spcAft>
                <a:spcPts val="0"/>
              </a:spcAft>
              <a:defRPr/>
            </a:pPr>
            <a:r>
              <a:rPr lang="es-ES" sz="3300" b="1" dirty="0">
                <a:solidFill>
                  <a:schemeClr val="accent1">
                    <a:satMod val="150000"/>
                  </a:schemeClr>
                </a:solidFill>
              </a:rPr>
              <a:t/>
            </a:r>
            <a:br>
              <a:rPr lang="es-ES" sz="3300" b="1" dirty="0">
                <a:solidFill>
                  <a:schemeClr val="accent1">
                    <a:satMod val="150000"/>
                  </a:schemeClr>
                </a:solidFill>
              </a:rPr>
            </a:br>
            <a:r>
              <a:rPr lang="es-ES" sz="3300" b="1" dirty="0">
                <a:solidFill>
                  <a:schemeClr val="accent1">
                    <a:satMod val="150000"/>
                  </a:schemeClr>
                </a:solidFill>
              </a:rPr>
              <a:t>BASES TEORICAS</a:t>
            </a:r>
          </a:p>
        </p:txBody>
      </p:sp>
      <p:pic>
        <p:nvPicPr>
          <p:cNvPr id="8" name="Picture 10" descr="http://t0.gstatic.com/images?q=tbn:ANd9GcT0ibNxs9OplXhGsJcj47KqJVQNwh2ll-_hQV9yN3HuuK6Uuv7Gegf9tBI">
            <a:hlinkClick r:id="rId6"/>
          </p:cNvPr>
          <p:cNvPicPr>
            <a:picLocks noChangeAspect="1" noChangeArrowheads="1"/>
          </p:cNvPicPr>
          <p:nvPr/>
        </p:nvPicPr>
        <p:blipFill>
          <a:blip r:embed="rId7"/>
          <a:srcRect/>
          <a:stretch>
            <a:fillRect/>
          </a:stretch>
        </p:blipFill>
        <p:spPr bwMode="auto">
          <a:xfrm>
            <a:off x="214282" y="214290"/>
            <a:ext cx="1428750" cy="1104901"/>
          </a:xfrm>
          <a:prstGeom prst="rect">
            <a:avLst/>
          </a:prstGeom>
          <a:noFill/>
        </p:spPr>
      </p:pic>
      <p:pic>
        <p:nvPicPr>
          <p:cNvPr id="11" name="Picture 12" descr="http://t0.gstatic.com/images?q=tbn:ANd9GcScHVWd-Fddcxj-VOhsU2YRMunT_IRwgFU2krOGil4cbbCFf6sCw8qygQ">
            <a:hlinkClick r:id="rId8"/>
          </p:cNvPr>
          <p:cNvPicPr>
            <a:picLocks noChangeAspect="1" noChangeArrowheads="1"/>
          </p:cNvPicPr>
          <p:nvPr/>
        </p:nvPicPr>
        <p:blipFill>
          <a:blip r:embed="rId9"/>
          <a:srcRect b="7488"/>
          <a:stretch>
            <a:fillRect/>
          </a:stretch>
        </p:blipFill>
        <p:spPr bwMode="auto">
          <a:xfrm>
            <a:off x="7784137" y="214290"/>
            <a:ext cx="1145581" cy="107157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1052</TotalTime>
  <Words>2092</Words>
  <Application>Microsoft Office PowerPoint</Application>
  <PresentationFormat>Presentación en pantalla (4:3)</PresentationFormat>
  <Paragraphs>744</Paragraphs>
  <Slides>32</Slides>
  <Notes>0</Notes>
  <HiddenSlides>0</HiddenSlides>
  <MMClips>0</MMClips>
  <ScaleCrop>false</ScaleCrop>
  <HeadingPairs>
    <vt:vector size="4" baseType="variant">
      <vt:variant>
        <vt:lpstr>Tema</vt:lpstr>
      </vt:variant>
      <vt:variant>
        <vt:i4>1</vt:i4>
      </vt:variant>
      <vt:variant>
        <vt:lpstr>Títulos de diapositiva</vt:lpstr>
      </vt:variant>
      <vt:variant>
        <vt:i4>32</vt:i4>
      </vt:variant>
    </vt:vector>
  </HeadingPairs>
  <TitlesOfParts>
    <vt:vector size="33" baseType="lpstr">
      <vt:lpstr>Módulo</vt:lpstr>
      <vt:lpstr>Diapositiva 1</vt:lpstr>
      <vt:lpstr>INTRODUCCION</vt:lpstr>
      <vt:lpstr>Diapositiva 3</vt:lpstr>
      <vt:lpstr>Diapositiva 4</vt:lpstr>
      <vt:lpstr> OBJETIVOS DE LA INVESTIGACIÓN</vt:lpstr>
      <vt:lpstr> OBJETIVOS DE LA INVESTIGACIÓN</vt:lpstr>
      <vt:lpstr> ANTECEDENTES DE LA INVESTIGACION </vt:lpstr>
      <vt:lpstr>Diapositiva 8</vt:lpstr>
      <vt:lpstr>Diapositiva 9</vt:lpstr>
      <vt:lpstr> BASES LEGALES</vt:lpstr>
      <vt:lpstr>OPERALIZACIÓN DE LA VARIABLE</vt:lpstr>
      <vt:lpstr> OPERALIZACIÓN DE LA VARIABLE</vt:lpstr>
      <vt:lpstr>Diapositiva 13</vt:lpstr>
      <vt:lpstr>Población y Muestra</vt:lpstr>
      <vt:lpstr>Método e Instrumento de  Recolección de Datos </vt:lpstr>
      <vt:lpstr>Método e Instrumento de  Recolección de Datos </vt:lpstr>
      <vt:lpstr>NIVELES DE RIESGO Y ACCION   METODO REBA 2000</vt:lpstr>
      <vt:lpstr>Validación y Confiabilidad del Instrumento</vt:lpstr>
      <vt:lpstr>Plan de tabulación y análisis</vt:lpstr>
      <vt:lpstr> RESULTADOS</vt:lpstr>
      <vt:lpstr>Diapositiva 21</vt:lpstr>
      <vt:lpstr>Diapositiva 22</vt:lpstr>
      <vt:lpstr>Diapositiva 23</vt:lpstr>
      <vt:lpstr> RESULTADOS</vt:lpstr>
      <vt:lpstr>Diapositiva 25</vt:lpstr>
      <vt:lpstr>Diapositiva 26</vt:lpstr>
      <vt:lpstr>Diapositiva 27</vt:lpstr>
      <vt:lpstr>Diapositiva 28</vt:lpstr>
      <vt:lpstr>Diapositiva 29</vt:lpstr>
      <vt:lpstr> CONCLUSIONES </vt:lpstr>
      <vt:lpstr> RECOMENDACIONES </vt:lpstr>
      <vt:lpstr> RECOMENDACIONES </vt:lpstr>
    </vt:vector>
  </TitlesOfParts>
  <Company>Lab. Vargas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perjgarcia</dc:creator>
  <cp:lastModifiedBy>ingmarodriguez</cp:lastModifiedBy>
  <cp:revision>98</cp:revision>
  <dcterms:created xsi:type="dcterms:W3CDTF">2011-04-25T18:57:26Z</dcterms:created>
  <dcterms:modified xsi:type="dcterms:W3CDTF">2012-07-20T15:19:20Z</dcterms:modified>
</cp:coreProperties>
</file>